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72" r:id="rId5"/>
    <p:sldId id="315" r:id="rId6"/>
    <p:sldId id="697" r:id="rId7"/>
    <p:sldId id="1313" r:id="rId8"/>
    <p:sldId id="3381" r:id="rId9"/>
    <p:sldId id="3416" r:id="rId10"/>
    <p:sldId id="3388" r:id="rId11"/>
    <p:sldId id="3410" r:id="rId12"/>
    <p:sldId id="3411" r:id="rId13"/>
    <p:sldId id="3415" r:id="rId14"/>
    <p:sldId id="298" r:id="rId15"/>
    <p:sldId id="285" r:id="rId16"/>
    <p:sldId id="296" r:id="rId17"/>
    <p:sldId id="3413" r:id="rId18"/>
    <p:sldId id="3414" r:id="rId19"/>
    <p:sldId id="3383" r:id="rId20"/>
    <p:sldId id="3418" r:id="rId21"/>
    <p:sldId id="3419" r:id="rId22"/>
    <p:sldId id="3420" r:id="rId23"/>
    <p:sldId id="3397" r:id="rId24"/>
    <p:sldId id="3394" r:id="rId25"/>
    <p:sldId id="3417" r:id="rId26"/>
    <p:sldId id="352" r:id="rId27"/>
  </p:sldIdLst>
  <p:sldSz cx="12204700" cy="6845300"/>
  <p:notesSz cx="12204700" cy="68453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4" userDrawn="1">
          <p15:clr>
            <a:srgbClr val="A4A3A4"/>
          </p15:clr>
        </p15:guide>
        <p15:guide id="2" pos="388" userDrawn="1">
          <p15:clr>
            <a:srgbClr val="A4A3A4"/>
          </p15:clr>
        </p15:guide>
        <p15:guide id="3" pos="4468" userDrawn="1">
          <p15:clr>
            <a:srgbClr val="A4A3A4"/>
          </p15:clr>
        </p15:guide>
        <p15:guide id="4" pos="4756" userDrawn="1">
          <p15:clr>
            <a:srgbClr val="A4A3A4"/>
          </p15:clr>
        </p15:guide>
        <p15:guide id="5" pos="3844" userDrawn="1">
          <p15:clr>
            <a:srgbClr val="A4A3A4"/>
          </p15:clr>
        </p15:guide>
        <p15:guide id="6" orient="horz" pos="2156" userDrawn="1">
          <p15:clr>
            <a:srgbClr val="A4A3A4"/>
          </p15:clr>
        </p15:guide>
        <p15:guide id="7" orient="horz" pos="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eth Kasebele" initials="AK" lastIdx="28" clrIdx="0"/>
  <p:cmAuthor id="2" name="Ivana Damjanov" initials="ID" lastIdx="24" clrIdx="1"/>
  <p:cmAuthor id="3" name="Tingting Li" initials="LTT" lastIdx="1" clrIdx="2"/>
  <p:cmAuthor id="4" name="Uloma Ogba" initials="UO" lastIdx="5" clrIdx="3">
    <p:extLst>
      <p:ext uri="{19B8F6BF-5375-455C-9EA6-DF929625EA0E}">
        <p15:presenceInfo xmlns:p15="http://schemas.microsoft.com/office/powerpoint/2012/main" userId="S::uogba@marketshareassociates.com::917a9109-2622-45ba-ba71-6d43e0ef8c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CE1"/>
    <a:srgbClr val="2B3180"/>
    <a:srgbClr val="2EBCE1"/>
    <a:srgbClr val="0C4C6C"/>
    <a:srgbClr val="2A3990"/>
    <a:srgbClr val="9D1D49"/>
    <a:srgbClr val="0198D6"/>
    <a:srgbClr val="E22471"/>
    <a:srgbClr val="016FA1"/>
    <a:srgbClr val="5DB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8"/>
    <p:restoredTop sz="95816" autoAdjust="0"/>
  </p:normalViewPr>
  <p:slideViewPr>
    <p:cSldViewPr>
      <p:cViewPr varScale="1">
        <p:scale>
          <a:sx n="122" d="100"/>
          <a:sy n="122" d="100"/>
        </p:scale>
        <p:origin x="752" y="192"/>
      </p:cViewPr>
      <p:guideLst>
        <p:guide orient="horz" pos="524"/>
        <p:guide pos="388"/>
        <p:guide pos="4468"/>
        <p:guide pos="4756"/>
        <p:guide pos="3844"/>
        <p:guide orient="horz" pos="2156"/>
        <p:guide orient="horz" pos="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14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FBF58-83BF-EC44-8826-A89D855587C8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8C2BFF-FBCA-2B45-BBB9-2A8912DF05CE}">
      <dgm:prSet phldrT="[Text]"/>
      <dgm:spPr/>
      <dgm:t>
        <a:bodyPr/>
        <a:lstStyle/>
        <a:p>
          <a:pPr marL="0" lvl="0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dirty="0"/>
            <a:t>A national OSS will drive; </a:t>
          </a:r>
        </a:p>
        <a:p>
          <a:pPr marL="0" lvl="0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dirty="0"/>
            <a:t> </a:t>
          </a:r>
          <a:r>
            <a:rPr lang="en-US" b="1" dirty="0"/>
            <a:t>Cheaper &amp;  more diverse digital products </a:t>
          </a:r>
        </a:p>
        <a:p>
          <a:pPr marL="0" lvl="0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dirty="0"/>
            <a:t>Easier for payments to happen across different DFSPs </a:t>
          </a:r>
          <a:endParaRPr lang="en-GB" b="1" dirty="0"/>
        </a:p>
      </dgm:t>
    </dgm:pt>
    <dgm:pt modelId="{FCB6E674-3A58-AE47-8246-5DF062A47EC3}" type="parTrans" cxnId="{385D43D7-C4B3-AA4A-A02D-8D2CC37E1E0E}">
      <dgm:prSet/>
      <dgm:spPr/>
      <dgm:t>
        <a:bodyPr/>
        <a:lstStyle/>
        <a:p>
          <a:endParaRPr lang="en-GB"/>
        </a:p>
      </dgm:t>
    </dgm:pt>
    <dgm:pt modelId="{0163D5C7-1CF7-CA46-885C-FE5CC516EFB2}" type="sibTrans" cxnId="{385D43D7-C4B3-AA4A-A02D-8D2CC37E1E0E}">
      <dgm:prSet/>
      <dgm:spPr/>
      <dgm:t>
        <a:bodyPr/>
        <a:lstStyle/>
        <a:p>
          <a:endParaRPr lang="en-GB"/>
        </a:p>
      </dgm:t>
    </dgm:pt>
    <dgm:pt modelId="{15A0643F-6395-3E44-B52B-A923C104F59B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Smaller DFSPs more likely to </a:t>
          </a:r>
          <a:r>
            <a:rPr lang="en-US" b="1" dirty="0"/>
            <a:t>roll out digital products in rural areas &amp; reaching more women</a:t>
          </a:r>
          <a:endParaRPr lang="en-TZ" b="1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TZ" dirty="0"/>
        </a:p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TZ" dirty="0"/>
        </a:p>
      </dgm:t>
    </dgm:pt>
    <dgm:pt modelId="{D72ED396-1728-454D-8ACA-AFECCF4548EE}" type="parTrans" cxnId="{41318C4F-DB0F-0E47-9C6D-AF08EEA4F253}">
      <dgm:prSet/>
      <dgm:spPr/>
      <dgm:t>
        <a:bodyPr/>
        <a:lstStyle/>
        <a:p>
          <a:endParaRPr lang="en-GB"/>
        </a:p>
      </dgm:t>
    </dgm:pt>
    <dgm:pt modelId="{1DB95B36-9700-E647-ABA0-E73C4A9265EC}" type="sibTrans" cxnId="{41318C4F-DB0F-0E47-9C6D-AF08EEA4F253}">
      <dgm:prSet/>
      <dgm:spPr/>
      <dgm:t>
        <a:bodyPr/>
        <a:lstStyle/>
        <a:p>
          <a:endParaRPr lang="en-GB"/>
        </a:p>
      </dgm:t>
    </dgm:pt>
    <dgm:pt modelId="{551FE0B4-2591-654B-93AE-F882DC2380EF}" type="pres">
      <dgm:prSet presAssocID="{872FBF58-83BF-EC44-8826-A89D855587C8}" presName="diagram" presStyleCnt="0">
        <dgm:presLayoutVars>
          <dgm:dir/>
          <dgm:resizeHandles val="exact"/>
        </dgm:presLayoutVars>
      </dgm:prSet>
      <dgm:spPr/>
    </dgm:pt>
    <dgm:pt modelId="{48759962-9CC8-2649-AD4C-27D38A167B0F}" type="pres">
      <dgm:prSet presAssocID="{B68C2BFF-FBCA-2B45-BBB9-2A8912DF05CE}" presName="node" presStyleLbl="node1" presStyleIdx="0" presStyleCnt="2">
        <dgm:presLayoutVars>
          <dgm:bulletEnabled val="1"/>
        </dgm:presLayoutVars>
      </dgm:prSet>
      <dgm:spPr/>
    </dgm:pt>
    <dgm:pt modelId="{F58FBC29-857D-0B41-852A-191940D30F00}" type="pres">
      <dgm:prSet presAssocID="{0163D5C7-1CF7-CA46-885C-FE5CC516EFB2}" presName="sibTrans" presStyleLbl="sibTrans2D1" presStyleIdx="0" presStyleCnt="1"/>
      <dgm:spPr/>
    </dgm:pt>
    <dgm:pt modelId="{21BB64BA-013E-1C42-8B5B-582192B2E579}" type="pres">
      <dgm:prSet presAssocID="{0163D5C7-1CF7-CA46-885C-FE5CC516EFB2}" presName="connectorText" presStyleLbl="sibTrans2D1" presStyleIdx="0" presStyleCnt="1"/>
      <dgm:spPr/>
    </dgm:pt>
    <dgm:pt modelId="{59917D6E-1808-6B4E-A610-59531262B186}" type="pres">
      <dgm:prSet presAssocID="{15A0643F-6395-3E44-B52B-A923C104F59B}" presName="node" presStyleLbl="node1" presStyleIdx="1" presStyleCnt="2">
        <dgm:presLayoutVars>
          <dgm:bulletEnabled val="1"/>
        </dgm:presLayoutVars>
      </dgm:prSet>
      <dgm:spPr/>
    </dgm:pt>
  </dgm:ptLst>
  <dgm:cxnLst>
    <dgm:cxn modelId="{C3CB2C11-AA21-EE45-BED4-A80F7478E9E0}" type="presOf" srcId="{0163D5C7-1CF7-CA46-885C-FE5CC516EFB2}" destId="{F58FBC29-857D-0B41-852A-191940D30F00}" srcOrd="0" destOrd="0" presId="urn:microsoft.com/office/officeart/2005/8/layout/process5"/>
    <dgm:cxn modelId="{6E749313-8183-424A-B744-C99C3BB0D79D}" type="presOf" srcId="{0163D5C7-1CF7-CA46-885C-FE5CC516EFB2}" destId="{21BB64BA-013E-1C42-8B5B-582192B2E579}" srcOrd="1" destOrd="0" presId="urn:microsoft.com/office/officeart/2005/8/layout/process5"/>
    <dgm:cxn modelId="{32DDB517-4A18-9745-81AE-011EFCA5FA59}" type="presOf" srcId="{15A0643F-6395-3E44-B52B-A923C104F59B}" destId="{59917D6E-1808-6B4E-A610-59531262B186}" srcOrd="0" destOrd="0" presId="urn:microsoft.com/office/officeart/2005/8/layout/process5"/>
    <dgm:cxn modelId="{41318C4F-DB0F-0E47-9C6D-AF08EEA4F253}" srcId="{872FBF58-83BF-EC44-8826-A89D855587C8}" destId="{15A0643F-6395-3E44-B52B-A923C104F59B}" srcOrd="1" destOrd="0" parTransId="{D72ED396-1728-454D-8ACA-AFECCF4548EE}" sibTransId="{1DB95B36-9700-E647-ABA0-E73C4A9265EC}"/>
    <dgm:cxn modelId="{D39F4AA7-BEBE-8E47-B97A-BEBBAB9020A0}" type="presOf" srcId="{872FBF58-83BF-EC44-8826-A89D855587C8}" destId="{551FE0B4-2591-654B-93AE-F882DC2380EF}" srcOrd="0" destOrd="0" presId="urn:microsoft.com/office/officeart/2005/8/layout/process5"/>
    <dgm:cxn modelId="{385D43D7-C4B3-AA4A-A02D-8D2CC37E1E0E}" srcId="{872FBF58-83BF-EC44-8826-A89D855587C8}" destId="{B68C2BFF-FBCA-2B45-BBB9-2A8912DF05CE}" srcOrd="0" destOrd="0" parTransId="{FCB6E674-3A58-AE47-8246-5DF062A47EC3}" sibTransId="{0163D5C7-1CF7-CA46-885C-FE5CC516EFB2}"/>
    <dgm:cxn modelId="{BADE6FEE-E213-7A48-8418-3C74E8BB2F84}" type="presOf" srcId="{B68C2BFF-FBCA-2B45-BBB9-2A8912DF05CE}" destId="{48759962-9CC8-2649-AD4C-27D38A167B0F}" srcOrd="0" destOrd="0" presId="urn:microsoft.com/office/officeart/2005/8/layout/process5"/>
    <dgm:cxn modelId="{3A560158-4F6C-5249-B21C-47BC1D9D7CE6}" type="presParOf" srcId="{551FE0B4-2591-654B-93AE-F882DC2380EF}" destId="{48759962-9CC8-2649-AD4C-27D38A167B0F}" srcOrd="0" destOrd="0" presId="urn:microsoft.com/office/officeart/2005/8/layout/process5"/>
    <dgm:cxn modelId="{B81AF39A-7842-124B-ADA3-ED874F0F88EB}" type="presParOf" srcId="{551FE0B4-2591-654B-93AE-F882DC2380EF}" destId="{F58FBC29-857D-0B41-852A-191940D30F00}" srcOrd="1" destOrd="0" presId="urn:microsoft.com/office/officeart/2005/8/layout/process5"/>
    <dgm:cxn modelId="{FDCAC92B-A18F-A04A-B596-9829235BD3C5}" type="presParOf" srcId="{F58FBC29-857D-0B41-852A-191940D30F00}" destId="{21BB64BA-013E-1C42-8B5B-582192B2E579}" srcOrd="0" destOrd="0" presId="urn:microsoft.com/office/officeart/2005/8/layout/process5"/>
    <dgm:cxn modelId="{688BFEF6-6B0C-004F-AAA1-BCF91E375B39}" type="presParOf" srcId="{551FE0B4-2591-654B-93AE-F882DC2380EF}" destId="{59917D6E-1808-6B4E-A610-59531262B186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BF91C-75CA-B844-A6B2-513CC2447B3F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26EA021-83B7-BD46-A4D1-95D02C759591}">
      <dgm:prSet phldrT="[Text]" custT="1"/>
      <dgm:spPr>
        <a:solidFill>
          <a:srgbClr val="2EBCE1"/>
        </a:solidFill>
      </dgm:spPr>
      <dgm:t>
        <a:bodyPr/>
        <a:lstStyle/>
        <a:p>
          <a:r>
            <a:rPr lang="en-GB" sz="1800" dirty="0">
              <a:solidFill>
                <a:schemeClr val="bg1"/>
              </a:solidFill>
              <a:latin typeface="Museo Sans 500" panose="02000000000000000000" pitchFamily="2" charset="77"/>
            </a:rPr>
            <a:t>Deployed a sandbox for training on the interoperable payments  technology component</a:t>
          </a:r>
        </a:p>
      </dgm:t>
    </dgm:pt>
    <dgm:pt modelId="{F4EE5809-9CE1-3249-9F42-59D8E244F407}" type="parTrans" cxnId="{E1A1666C-CE7A-2649-934E-C7FA10508DD6}">
      <dgm:prSet/>
      <dgm:spPr/>
      <dgm:t>
        <a:bodyPr/>
        <a:lstStyle/>
        <a:p>
          <a:endParaRPr lang="en-GB"/>
        </a:p>
      </dgm:t>
    </dgm:pt>
    <dgm:pt modelId="{F4204E6F-0651-1C41-BCBC-4863903FF94E}" type="sibTrans" cxnId="{E1A1666C-CE7A-2649-934E-C7FA10508DD6}">
      <dgm:prSet/>
      <dgm:spPr/>
      <dgm:t>
        <a:bodyPr/>
        <a:lstStyle/>
        <a:p>
          <a:endParaRPr lang="en-GB"/>
        </a:p>
      </dgm:t>
    </dgm:pt>
    <dgm:pt modelId="{89A5B449-8FE1-5E49-918A-7ADF6CE3E37F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latin typeface="Museo Sans 500" panose="02000000000000000000" pitchFamily="2" charset="77"/>
            </a:rPr>
            <a:t>21 financial services providers (MFIs and SACCOs) engaged </a:t>
          </a:r>
        </a:p>
      </dgm:t>
    </dgm:pt>
    <dgm:pt modelId="{317CA130-E3E2-7348-89C0-995FB9E85E59}" type="parTrans" cxnId="{8EFDAEAF-8EC1-E44D-8849-84465CBA3679}">
      <dgm:prSet/>
      <dgm:spPr/>
      <dgm:t>
        <a:bodyPr/>
        <a:lstStyle/>
        <a:p>
          <a:endParaRPr lang="en-GB"/>
        </a:p>
      </dgm:t>
    </dgm:pt>
    <dgm:pt modelId="{581921A1-019A-DA41-8200-3DAD12CBDD4C}" type="sibTrans" cxnId="{8EFDAEAF-8EC1-E44D-8849-84465CBA3679}">
      <dgm:prSet/>
      <dgm:spPr/>
      <dgm:t>
        <a:bodyPr/>
        <a:lstStyle/>
        <a:p>
          <a:endParaRPr lang="en-GB"/>
        </a:p>
      </dgm:t>
    </dgm:pt>
    <dgm:pt modelId="{E8373CB5-0CCC-C344-B75E-65A8C763DEFC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latin typeface="Museo Sans 500" panose="02000000000000000000" pitchFamily="2" charset="77"/>
            </a:rPr>
            <a:t>2 system integrators fully integrated &amp; supported to play the role of local capacity builders </a:t>
          </a:r>
        </a:p>
      </dgm:t>
    </dgm:pt>
    <dgm:pt modelId="{2F0B9628-7C59-9748-A0F5-E91BFADA8AF1}" type="parTrans" cxnId="{6D957EA8-E35D-7A44-8BD8-930D9175FBA5}">
      <dgm:prSet/>
      <dgm:spPr/>
      <dgm:t>
        <a:bodyPr/>
        <a:lstStyle/>
        <a:p>
          <a:endParaRPr lang="en-GB"/>
        </a:p>
      </dgm:t>
    </dgm:pt>
    <dgm:pt modelId="{F8FD33D2-F0D7-1943-B865-3F5CED3511A2}" type="sibTrans" cxnId="{6D957EA8-E35D-7A44-8BD8-930D9175FBA5}">
      <dgm:prSet/>
      <dgm:spPr/>
      <dgm:t>
        <a:bodyPr/>
        <a:lstStyle/>
        <a:p>
          <a:endParaRPr lang="en-GB"/>
        </a:p>
      </dgm:t>
    </dgm:pt>
    <dgm:pt modelId="{7A0C92E9-47ED-2F45-B82A-B5BE066B800F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latin typeface="Museo Sans 500" panose="02000000000000000000" pitchFamily="2" charset="77"/>
            </a:rPr>
            <a:t>11 DFSPs fully integrated </a:t>
          </a:r>
        </a:p>
      </dgm:t>
    </dgm:pt>
    <dgm:pt modelId="{E4E9618C-12E5-5540-9602-719C61CDD61F}" type="parTrans" cxnId="{0A11F664-E8D4-BC41-BC85-7046026F91E9}">
      <dgm:prSet/>
      <dgm:spPr/>
      <dgm:t>
        <a:bodyPr/>
        <a:lstStyle/>
        <a:p>
          <a:endParaRPr lang="en-GB"/>
        </a:p>
      </dgm:t>
    </dgm:pt>
    <dgm:pt modelId="{3AC95607-2370-B341-929A-7F23D6221C06}" type="sibTrans" cxnId="{0A11F664-E8D4-BC41-BC85-7046026F91E9}">
      <dgm:prSet/>
      <dgm:spPr/>
      <dgm:t>
        <a:bodyPr/>
        <a:lstStyle/>
        <a:p>
          <a:endParaRPr lang="en-GB"/>
        </a:p>
      </dgm:t>
    </dgm:pt>
    <dgm:pt modelId="{41F32C4D-DD2D-CC40-A118-A8637A541CF0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solidFill>
                <a:schemeClr val="bg1"/>
              </a:solidFill>
              <a:latin typeface="Museo Sans 500" panose="02000000000000000000" pitchFamily="2" charset="77"/>
            </a:rPr>
            <a:t>6 DFSPs joined a Multi-tenant solution</a:t>
          </a:r>
        </a:p>
      </dgm:t>
    </dgm:pt>
    <dgm:pt modelId="{CE068CD6-8285-7E48-89E9-0C195E6083A2}" type="parTrans" cxnId="{B2940D0D-10F2-094A-9402-892C8382B930}">
      <dgm:prSet/>
      <dgm:spPr/>
      <dgm:t>
        <a:bodyPr/>
        <a:lstStyle/>
        <a:p>
          <a:endParaRPr lang="en-GB"/>
        </a:p>
      </dgm:t>
    </dgm:pt>
    <dgm:pt modelId="{40758660-0005-ED46-A7FD-0FFEBF2D1125}" type="sibTrans" cxnId="{B2940D0D-10F2-094A-9402-892C8382B930}">
      <dgm:prSet/>
      <dgm:spPr/>
      <dgm:t>
        <a:bodyPr/>
        <a:lstStyle/>
        <a:p>
          <a:endParaRPr lang="en-GB"/>
        </a:p>
      </dgm:t>
    </dgm:pt>
    <dgm:pt modelId="{C4D86262-A311-AD43-A8C5-0C202B8E6D66}" type="pres">
      <dgm:prSet presAssocID="{9A2BF91C-75CA-B844-A6B2-513CC2447B3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53CB24-482F-3E43-8415-38385F069B4F}" type="pres">
      <dgm:prSet presAssocID="{9A2BF91C-75CA-B844-A6B2-513CC2447B3F}" presName="matrix" presStyleCnt="0"/>
      <dgm:spPr/>
    </dgm:pt>
    <dgm:pt modelId="{006EE1A8-940B-AB4A-83A8-95DA6CFADF70}" type="pres">
      <dgm:prSet presAssocID="{9A2BF91C-75CA-B844-A6B2-513CC2447B3F}" presName="tile1" presStyleLbl="node1" presStyleIdx="0" presStyleCnt="4"/>
      <dgm:spPr/>
    </dgm:pt>
    <dgm:pt modelId="{9D4BC3D3-E12F-924B-B70A-9844A2CA284B}" type="pres">
      <dgm:prSet presAssocID="{9A2BF91C-75CA-B844-A6B2-513CC2447B3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3A4AFBB-31CC-7442-9F44-1183B63C560D}" type="pres">
      <dgm:prSet presAssocID="{9A2BF91C-75CA-B844-A6B2-513CC2447B3F}" presName="tile2" presStyleLbl="node1" presStyleIdx="1" presStyleCnt="4" custScaleX="100301" custLinFactNeighborX="4843" custLinFactNeighborY="1446"/>
      <dgm:spPr/>
    </dgm:pt>
    <dgm:pt modelId="{AB5EF6CE-F608-6944-BBD9-4ABE9B30A499}" type="pres">
      <dgm:prSet presAssocID="{9A2BF91C-75CA-B844-A6B2-513CC2447B3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5496792-F62A-634F-BAF1-81835D1DA348}" type="pres">
      <dgm:prSet presAssocID="{9A2BF91C-75CA-B844-A6B2-513CC2447B3F}" presName="tile3" presStyleLbl="node1" presStyleIdx="2" presStyleCnt="4"/>
      <dgm:spPr/>
    </dgm:pt>
    <dgm:pt modelId="{48C3358C-9DFF-404D-AE6C-2F53441C395B}" type="pres">
      <dgm:prSet presAssocID="{9A2BF91C-75CA-B844-A6B2-513CC2447B3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763587B-F765-0D45-B4A2-03F956A3BA2C}" type="pres">
      <dgm:prSet presAssocID="{9A2BF91C-75CA-B844-A6B2-513CC2447B3F}" presName="tile4" presStyleLbl="node1" presStyleIdx="3" presStyleCnt="4"/>
      <dgm:spPr/>
    </dgm:pt>
    <dgm:pt modelId="{C1D52148-D3D6-CD47-A7FF-D21F1DFC22CD}" type="pres">
      <dgm:prSet presAssocID="{9A2BF91C-75CA-B844-A6B2-513CC2447B3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FAEA6F5-08AD-1547-A9F4-1395BCC02A76}" type="pres">
      <dgm:prSet presAssocID="{9A2BF91C-75CA-B844-A6B2-513CC2447B3F}" presName="centerTile" presStyleLbl="fgShp" presStyleIdx="0" presStyleCnt="1" custScaleX="119741" custScaleY="175000">
        <dgm:presLayoutVars>
          <dgm:chMax val="0"/>
          <dgm:chPref val="0"/>
        </dgm:presLayoutVars>
      </dgm:prSet>
      <dgm:spPr/>
    </dgm:pt>
  </dgm:ptLst>
  <dgm:cxnLst>
    <dgm:cxn modelId="{53BBCE02-CBCB-1442-8CDD-F496AA00784F}" type="presOf" srcId="{41F32C4D-DD2D-CC40-A118-A8637A541CF0}" destId="{0763587B-F765-0D45-B4A2-03F956A3BA2C}" srcOrd="0" destOrd="0" presId="urn:microsoft.com/office/officeart/2005/8/layout/matrix1"/>
    <dgm:cxn modelId="{B2940D0D-10F2-094A-9402-892C8382B930}" srcId="{E26EA021-83B7-BD46-A4D1-95D02C759591}" destId="{41F32C4D-DD2D-CC40-A118-A8637A541CF0}" srcOrd="3" destOrd="0" parTransId="{CE068CD6-8285-7E48-89E9-0C195E6083A2}" sibTransId="{40758660-0005-ED46-A7FD-0FFEBF2D1125}"/>
    <dgm:cxn modelId="{B0793D17-EA71-C144-A2E7-FAB5780FCC96}" type="presOf" srcId="{41F32C4D-DD2D-CC40-A118-A8637A541CF0}" destId="{C1D52148-D3D6-CD47-A7FF-D21F1DFC22CD}" srcOrd="1" destOrd="0" presId="urn:microsoft.com/office/officeart/2005/8/layout/matrix1"/>
    <dgm:cxn modelId="{2A4D3920-7057-C54B-92F1-77C45C38AE64}" type="presOf" srcId="{E8373CB5-0CCC-C344-B75E-65A8C763DEFC}" destId="{AB5EF6CE-F608-6944-BBD9-4ABE9B30A499}" srcOrd="1" destOrd="0" presId="urn:microsoft.com/office/officeart/2005/8/layout/matrix1"/>
    <dgm:cxn modelId="{A414603C-AFF9-BE4F-88CB-08ED04394E7A}" type="presOf" srcId="{E26EA021-83B7-BD46-A4D1-95D02C759591}" destId="{7FAEA6F5-08AD-1547-A9F4-1395BCC02A76}" srcOrd="0" destOrd="0" presId="urn:microsoft.com/office/officeart/2005/8/layout/matrix1"/>
    <dgm:cxn modelId="{1B4A3E58-80C8-1746-860A-4166F4FCD5DA}" type="presOf" srcId="{89A5B449-8FE1-5E49-918A-7ADF6CE3E37F}" destId="{006EE1A8-940B-AB4A-83A8-95DA6CFADF70}" srcOrd="0" destOrd="0" presId="urn:microsoft.com/office/officeart/2005/8/layout/matrix1"/>
    <dgm:cxn modelId="{0A11F664-E8D4-BC41-BC85-7046026F91E9}" srcId="{E26EA021-83B7-BD46-A4D1-95D02C759591}" destId="{7A0C92E9-47ED-2F45-B82A-B5BE066B800F}" srcOrd="2" destOrd="0" parTransId="{E4E9618C-12E5-5540-9602-719C61CDD61F}" sibTransId="{3AC95607-2370-B341-929A-7F23D6221C06}"/>
    <dgm:cxn modelId="{E1A1666C-CE7A-2649-934E-C7FA10508DD6}" srcId="{9A2BF91C-75CA-B844-A6B2-513CC2447B3F}" destId="{E26EA021-83B7-BD46-A4D1-95D02C759591}" srcOrd="0" destOrd="0" parTransId="{F4EE5809-9CE1-3249-9F42-59D8E244F407}" sibTransId="{F4204E6F-0651-1C41-BCBC-4863903FF94E}"/>
    <dgm:cxn modelId="{B141A793-765B-0947-81BA-C17263EC82DC}" type="presOf" srcId="{7A0C92E9-47ED-2F45-B82A-B5BE066B800F}" destId="{25496792-F62A-634F-BAF1-81835D1DA348}" srcOrd="0" destOrd="0" presId="urn:microsoft.com/office/officeart/2005/8/layout/matrix1"/>
    <dgm:cxn modelId="{959EB6A4-1F35-B545-9953-ACBF284D2D24}" type="presOf" srcId="{7A0C92E9-47ED-2F45-B82A-B5BE066B800F}" destId="{48C3358C-9DFF-404D-AE6C-2F53441C395B}" srcOrd="1" destOrd="0" presId="urn:microsoft.com/office/officeart/2005/8/layout/matrix1"/>
    <dgm:cxn modelId="{6D957EA8-E35D-7A44-8BD8-930D9175FBA5}" srcId="{E26EA021-83B7-BD46-A4D1-95D02C759591}" destId="{E8373CB5-0CCC-C344-B75E-65A8C763DEFC}" srcOrd="1" destOrd="0" parTransId="{2F0B9628-7C59-9748-A0F5-E91BFADA8AF1}" sibTransId="{F8FD33D2-F0D7-1943-B865-3F5CED3511A2}"/>
    <dgm:cxn modelId="{8EFDAEAF-8EC1-E44D-8849-84465CBA3679}" srcId="{E26EA021-83B7-BD46-A4D1-95D02C759591}" destId="{89A5B449-8FE1-5E49-918A-7ADF6CE3E37F}" srcOrd="0" destOrd="0" parTransId="{317CA130-E3E2-7348-89C0-995FB9E85E59}" sibTransId="{581921A1-019A-DA41-8200-3DAD12CBDD4C}"/>
    <dgm:cxn modelId="{415D3ECB-113B-7F4B-B87F-8E3E4F8E195D}" type="presOf" srcId="{89A5B449-8FE1-5E49-918A-7ADF6CE3E37F}" destId="{9D4BC3D3-E12F-924B-B70A-9844A2CA284B}" srcOrd="1" destOrd="0" presId="urn:microsoft.com/office/officeart/2005/8/layout/matrix1"/>
    <dgm:cxn modelId="{BB3CD6EA-E70D-384B-85A3-951913794805}" type="presOf" srcId="{9A2BF91C-75CA-B844-A6B2-513CC2447B3F}" destId="{C4D86262-A311-AD43-A8C5-0C202B8E6D66}" srcOrd="0" destOrd="0" presId="urn:microsoft.com/office/officeart/2005/8/layout/matrix1"/>
    <dgm:cxn modelId="{6830FFF8-313F-FC4B-B254-AE79E9243D5F}" type="presOf" srcId="{E8373CB5-0CCC-C344-B75E-65A8C763DEFC}" destId="{03A4AFBB-31CC-7442-9F44-1183B63C560D}" srcOrd="0" destOrd="0" presId="urn:microsoft.com/office/officeart/2005/8/layout/matrix1"/>
    <dgm:cxn modelId="{04F9E3B2-9DDA-574B-8FCF-A50B2B186BF4}" type="presParOf" srcId="{C4D86262-A311-AD43-A8C5-0C202B8E6D66}" destId="{7553CB24-482F-3E43-8415-38385F069B4F}" srcOrd="0" destOrd="0" presId="urn:microsoft.com/office/officeart/2005/8/layout/matrix1"/>
    <dgm:cxn modelId="{725DAD28-C59F-814A-99ED-D18561A9C1D8}" type="presParOf" srcId="{7553CB24-482F-3E43-8415-38385F069B4F}" destId="{006EE1A8-940B-AB4A-83A8-95DA6CFADF70}" srcOrd="0" destOrd="0" presId="urn:microsoft.com/office/officeart/2005/8/layout/matrix1"/>
    <dgm:cxn modelId="{7A4CB177-DA2F-6341-99E1-BDEA2401ABB6}" type="presParOf" srcId="{7553CB24-482F-3E43-8415-38385F069B4F}" destId="{9D4BC3D3-E12F-924B-B70A-9844A2CA284B}" srcOrd="1" destOrd="0" presId="urn:microsoft.com/office/officeart/2005/8/layout/matrix1"/>
    <dgm:cxn modelId="{7B3A7812-ACE0-924D-9229-0374ED581F93}" type="presParOf" srcId="{7553CB24-482F-3E43-8415-38385F069B4F}" destId="{03A4AFBB-31CC-7442-9F44-1183B63C560D}" srcOrd="2" destOrd="0" presId="urn:microsoft.com/office/officeart/2005/8/layout/matrix1"/>
    <dgm:cxn modelId="{EE291B49-41E7-DF4C-BAA5-44D2F52EC9E5}" type="presParOf" srcId="{7553CB24-482F-3E43-8415-38385F069B4F}" destId="{AB5EF6CE-F608-6944-BBD9-4ABE9B30A499}" srcOrd="3" destOrd="0" presId="urn:microsoft.com/office/officeart/2005/8/layout/matrix1"/>
    <dgm:cxn modelId="{073EF9C4-F282-3747-A8F9-3C7B76B70FC3}" type="presParOf" srcId="{7553CB24-482F-3E43-8415-38385F069B4F}" destId="{25496792-F62A-634F-BAF1-81835D1DA348}" srcOrd="4" destOrd="0" presId="urn:microsoft.com/office/officeart/2005/8/layout/matrix1"/>
    <dgm:cxn modelId="{B373F5BB-930F-274B-8492-3333E66E87CA}" type="presParOf" srcId="{7553CB24-482F-3E43-8415-38385F069B4F}" destId="{48C3358C-9DFF-404D-AE6C-2F53441C395B}" srcOrd="5" destOrd="0" presId="urn:microsoft.com/office/officeart/2005/8/layout/matrix1"/>
    <dgm:cxn modelId="{541C5291-63A5-6F4F-A808-4C2E1B3E0034}" type="presParOf" srcId="{7553CB24-482F-3E43-8415-38385F069B4F}" destId="{0763587B-F765-0D45-B4A2-03F956A3BA2C}" srcOrd="6" destOrd="0" presId="urn:microsoft.com/office/officeart/2005/8/layout/matrix1"/>
    <dgm:cxn modelId="{65B12676-1DD0-1349-99FA-D1C91149462E}" type="presParOf" srcId="{7553CB24-482F-3E43-8415-38385F069B4F}" destId="{C1D52148-D3D6-CD47-A7FF-D21F1DFC22CD}" srcOrd="7" destOrd="0" presId="urn:microsoft.com/office/officeart/2005/8/layout/matrix1"/>
    <dgm:cxn modelId="{C4E82423-8552-4642-8154-E8F14F69DD1A}" type="presParOf" srcId="{C4D86262-A311-AD43-A8C5-0C202B8E6D66}" destId="{7FAEA6F5-08AD-1547-A9F4-1395BCC02A7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41DD3B-51F1-AF4E-8527-15E3EAFD0187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D573A3-4BC2-5E4B-BDED-49F355D2E69B}">
      <dgm:prSet phldrT="[Text]"/>
      <dgm:spPr/>
      <dgm:t>
        <a:bodyPr/>
        <a:lstStyle/>
        <a:p>
          <a:r>
            <a:rPr lang="en-US" dirty="0"/>
            <a:t>Changed the PM4ML to a single instance rather than for each DFSP level</a:t>
          </a:r>
          <a:endParaRPr lang="en-GB" dirty="0"/>
        </a:p>
      </dgm:t>
    </dgm:pt>
    <dgm:pt modelId="{60272057-D82A-2441-AFDF-F2BEA91E9560}" type="parTrans" cxnId="{5885E972-B089-5945-AD9B-382BDA4A0960}">
      <dgm:prSet/>
      <dgm:spPr/>
      <dgm:t>
        <a:bodyPr/>
        <a:lstStyle/>
        <a:p>
          <a:endParaRPr lang="en-GB"/>
        </a:p>
      </dgm:t>
    </dgm:pt>
    <dgm:pt modelId="{B6D0A3E5-1DE5-514C-B9D3-B4E88BB6613D}" type="sibTrans" cxnId="{5885E972-B089-5945-AD9B-382BDA4A0960}">
      <dgm:prSet/>
      <dgm:spPr/>
      <dgm:t>
        <a:bodyPr/>
        <a:lstStyle/>
        <a:p>
          <a:endParaRPr lang="en-GB"/>
        </a:p>
      </dgm:t>
    </dgm:pt>
    <dgm:pt modelId="{1BE1001E-895C-1940-A940-F8E13FDB65D0}">
      <dgm:prSet phldrT="[Text]"/>
      <dgm:spPr/>
      <dgm:t>
        <a:bodyPr/>
        <a:lstStyle/>
        <a:p>
          <a:r>
            <a:rPr lang="en-GB" dirty="0"/>
            <a:t>Customised support geared towards Tier II and III DFSPs</a:t>
          </a:r>
        </a:p>
      </dgm:t>
    </dgm:pt>
    <dgm:pt modelId="{D08737FD-D730-BC44-AB55-E564C584F2DC}" type="parTrans" cxnId="{CAC2CF19-F5A6-2046-A646-8593A8EC92B4}">
      <dgm:prSet/>
      <dgm:spPr/>
      <dgm:t>
        <a:bodyPr/>
        <a:lstStyle/>
        <a:p>
          <a:endParaRPr lang="en-GB"/>
        </a:p>
      </dgm:t>
    </dgm:pt>
    <dgm:pt modelId="{808D7A1F-FF0A-8B43-B269-32D032D5E9E6}" type="sibTrans" cxnId="{CAC2CF19-F5A6-2046-A646-8593A8EC92B4}">
      <dgm:prSet/>
      <dgm:spPr/>
      <dgm:t>
        <a:bodyPr/>
        <a:lstStyle/>
        <a:p>
          <a:endParaRPr lang="en-GB"/>
        </a:p>
      </dgm:t>
    </dgm:pt>
    <dgm:pt modelId="{F21D1ABB-B43E-1649-8940-8E798D88258B}">
      <dgm:prSet phldrT="[Text]"/>
      <dgm:spPr/>
      <dgm:t>
        <a:bodyPr/>
        <a:lstStyle/>
        <a:p>
          <a:r>
            <a:rPr lang="en-US" dirty="0"/>
            <a:t>Investments in and around digitization as a foundational element</a:t>
          </a:r>
          <a:endParaRPr lang="en-GB" dirty="0"/>
        </a:p>
      </dgm:t>
    </dgm:pt>
    <dgm:pt modelId="{C977E5D3-AE62-0941-9457-F077CFF73830}" type="parTrans" cxnId="{14CEE7D8-BE53-5240-AA68-C98F88F82C48}">
      <dgm:prSet/>
      <dgm:spPr/>
      <dgm:t>
        <a:bodyPr/>
        <a:lstStyle/>
        <a:p>
          <a:endParaRPr lang="en-GB"/>
        </a:p>
      </dgm:t>
    </dgm:pt>
    <dgm:pt modelId="{B344734D-85C8-8F46-B50C-877F14CE5178}" type="sibTrans" cxnId="{14CEE7D8-BE53-5240-AA68-C98F88F82C48}">
      <dgm:prSet/>
      <dgm:spPr/>
      <dgm:t>
        <a:bodyPr/>
        <a:lstStyle/>
        <a:p>
          <a:endParaRPr lang="en-GB"/>
        </a:p>
      </dgm:t>
    </dgm:pt>
    <dgm:pt modelId="{53FCE18B-4CA3-2245-9A11-8FFCFCBECB59}" type="pres">
      <dgm:prSet presAssocID="{7241DD3B-51F1-AF4E-8527-15E3EAFD0187}" presName="Name0" presStyleCnt="0">
        <dgm:presLayoutVars>
          <dgm:dir/>
          <dgm:resizeHandles val="exact"/>
        </dgm:presLayoutVars>
      </dgm:prSet>
      <dgm:spPr/>
    </dgm:pt>
    <dgm:pt modelId="{B60A3BF0-5BDE-134B-8DAC-547786DCB747}" type="pres">
      <dgm:prSet presAssocID="{CDD573A3-4BC2-5E4B-BDED-49F355D2E69B}" presName="node" presStyleLbl="node1" presStyleIdx="0" presStyleCnt="3">
        <dgm:presLayoutVars>
          <dgm:bulletEnabled val="1"/>
        </dgm:presLayoutVars>
      </dgm:prSet>
      <dgm:spPr/>
    </dgm:pt>
    <dgm:pt modelId="{309DDFA5-72CD-3345-B93D-0E78795506C7}" type="pres">
      <dgm:prSet presAssocID="{B6D0A3E5-1DE5-514C-B9D3-B4E88BB6613D}" presName="sibTrans" presStyleCnt="0"/>
      <dgm:spPr/>
    </dgm:pt>
    <dgm:pt modelId="{103F1A4A-88C5-164D-BABD-304E1657513D}" type="pres">
      <dgm:prSet presAssocID="{1BE1001E-895C-1940-A940-F8E13FDB65D0}" presName="node" presStyleLbl="node1" presStyleIdx="1" presStyleCnt="3">
        <dgm:presLayoutVars>
          <dgm:bulletEnabled val="1"/>
        </dgm:presLayoutVars>
      </dgm:prSet>
      <dgm:spPr/>
    </dgm:pt>
    <dgm:pt modelId="{B1AA366A-58B5-AF49-80C8-4F2B507E3B40}" type="pres">
      <dgm:prSet presAssocID="{808D7A1F-FF0A-8B43-B269-32D032D5E9E6}" presName="sibTrans" presStyleCnt="0"/>
      <dgm:spPr/>
    </dgm:pt>
    <dgm:pt modelId="{FD60A4AA-23CE-3F40-8695-E5F61B21A256}" type="pres">
      <dgm:prSet presAssocID="{F21D1ABB-B43E-1649-8940-8E798D88258B}" presName="node" presStyleLbl="node1" presStyleIdx="2" presStyleCnt="3">
        <dgm:presLayoutVars>
          <dgm:bulletEnabled val="1"/>
        </dgm:presLayoutVars>
      </dgm:prSet>
      <dgm:spPr/>
    </dgm:pt>
  </dgm:ptLst>
  <dgm:cxnLst>
    <dgm:cxn modelId="{B54A6E19-1F68-D44C-9CA5-B6726563E8AF}" type="presOf" srcId="{1BE1001E-895C-1940-A940-F8E13FDB65D0}" destId="{103F1A4A-88C5-164D-BABD-304E1657513D}" srcOrd="0" destOrd="0" presId="urn:microsoft.com/office/officeart/2005/8/layout/hList6"/>
    <dgm:cxn modelId="{CAC2CF19-F5A6-2046-A646-8593A8EC92B4}" srcId="{7241DD3B-51F1-AF4E-8527-15E3EAFD0187}" destId="{1BE1001E-895C-1940-A940-F8E13FDB65D0}" srcOrd="1" destOrd="0" parTransId="{D08737FD-D730-BC44-AB55-E564C584F2DC}" sibTransId="{808D7A1F-FF0A-8B43-B269-32D032D5E9E6}"/>
    <dgm:cxn modelId="{5885E972-B089-5945-AD9B-382BDA4A0960}" srcId="{7241DD3B-51F1-AF4E-8527-15E3EAFD0187}" destId="{CDD573A3-4BC2-5E4B-BDED-49F355D2E69B}" srcOrd="0" destOrd="0" parTransId="{60272057-D82A-2441-AFDF-F2BEA91E9560}" sibTransId="{B6D0A3E5-1DE5-514C-B9D3-B4E88BB6613D}"/>
    <dgm:cxn modelId="{B39B7194-B76F-4E4C-96F7-125D102646E4}" type="presOf" srcId="{7241DD3B-51F1-AF4E-8527-15E3EAFD0187}" destId="{53FCE18B-4CA3-2245-9A11-8FFCFCBECB59}" srcOrd="0" destOrd="0" presId="urn:microsoft.com/office/officeart/2005/8/layout/hList6"/>
    <dgm:cxn modelId="{14CEE7D8-BE53-5240-AA68-C98F88F82C48}" srcId="{7241DD3B-51F1-AF4E-8527-15E3EAFD0187}" destId="{F21D1ABB-B43E-1649-8940-8E798D88258B}" srcOrd="2" destOrd="0" parTransId="{C977E5D3-AE62-0941-9457-F077CFF73830}" sibTransId="{B344734D-85C8-8F46-B50C-877F14CE5178}"/>
    <dgm:cxn modelId="{4A83DCF0-E293-0B43-9FFE-048C4ACCA292}" type="presOf" srcId="{F21D1ABB-B43E-1649-8940-8E798D88258B}" destId="{FD60A4AA-23CE-3F40-8695-E5F61B21A256}" srcOrd="0" destOrd="0" presId="urn:microsoft.com/office/officeart/2005/8/layout/hList6"/>
    <dgm:cxn modelId="{A2AF8DF3-88C7-C447-8778-A15A1DF2D265}" type="presOf" srcId="{CDD573A3-4BC2-5E4B-BDED-49F355D2E69B}" destId="{B60A3BF0-5BDE-134B-8DAC-547786DCB747}" srcOrd="0" destOrd="0" presId="urn:microsoft.com/office/officeart/2005/8/layout/hList6"/>
    <dgm:cxn modelId="{9B609AA8-CE7C-7B48-8AAB-FDECC850E8BA}" type="presParOf" srcId="{53FCE18B-4CA3-2245-9A11-8FFCFCBECB59}" destId="{B60A3BF0-5BDE-134B-8DAC-547786DCB747}" srcOrd="0" destOrd="0" presId="urn:microsoft.com/office/officeart/2005/8/layout/hList6"/>
    <dgm:cxn modelId="{A1A2061C-0307-7144-BC2E-DBBAB07FA7B9}" type="presParOf" srcId="{53FCE18B-4CA3-2245-9A11-8FFCFCBECB59}" destId="{309DDFA5-72CD-3345-B93D-0E78795506C7}" srcOrd="1" destOrd="0" presId="urn:microsoft.com/office/officeart/2005/8/layout/hList6"/>
    <dgm:cxn modelId="{024F0DA2-2E9A-ED4A-8A5C-680378CEEF48}" type="presParOf" srcId="{53FCE18B-4CA3-2245-9A11-8FFCFCBECB59}" destId="{103F1A4A-88C5-164D-BABD-304E1657513D}" srcOrd="2" destOrd="0" presId="urn:microsoft.com/office/officeart/2005/8/layout/hList6"/>
    <dgm:cxn modelId="{52C4EEA8-FA0C-7846-882A-752EC1C4B3FC}" type="presParOf" srcId="{53FCE18B-4CA3-2245-9A11-8FFCFCBECB59}" destId="{B1AA366A-58B5-AF49-80C8-4F2B507E3B40}" srcOrd="3" destOrd="0" presId="urn:microsoft.com/office/officeart/2005/8/layout/hList6"/>
    <dgm:cxn modelId="{031A932A-03AB-BE40-A34A-16E28FCD90FE}" type="presParOf" srcId="{53FCE18B-4CA3-2245-9A11-8FFCFCBECB59}" destId="{FD60A4AA-23CE-3F40-8695-E5F61B21A25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17E710-E2CF-5E4E-99A4-968BE7BF0F35}" type="doc">
      <dgm:prSet loTypeId="urn:microsoft.com/office/officeart/2008/layout/Vertical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9E07C0-CD24-CD41-9BA4-036C73CECB36}">
      <dgm:prSet phldrT="[Text]" custT="1"/>
      <dgm:spPr/>
      <dgm:t>
        <a:bodyPr/>
        <a:lstStyle/>
        <a:p>
          <a:r>
            <a:rPr lang="en-US" sz="2000" dirty="0"/>
            <a:t>Lack of stable internet negatively affected participation in online trainings </a:t>
          </a:r>
          <a:endParaRPr lang="en-GB" sz="2000" dirty="0"/>
        </a:p>
      </dgm:t>
    </dgm:pt>
    <dgm:pt modelId="{3A22EB59-4604-6A46-8BDC-61C895D0CF0A}" type="parTrans" cxnId="{83A3B02C-D937-D144-8025-BC1891E06A84}">
      <dgm:prSet/>
      <dgm:spPr/>
      <dgm:t>
        <a:bodyPr/>
        <a:lstStyle/>
        <a:p>
          <a:endParaRPr lang="en-GB"/>
        </a:p>
      </dgm:t>
    </dgm:pt>
    <dgm:pt modelId="{44412D54-6217-7B4C-BAA4-17EEAB35A775}" type="sibTrans" cxnId="{83A3B02C-D937-D144-8025-BC1891E06A84}">
      <dgm:prSet/>
      <dgm:spPr/>
      <dgm:t>
        <a:bodyPr/>
        <a:lstStyle/>
        <a:p>
          <a:endParaRPr lang="en-GB"/>
        </a:p>
      </dgm:t>
    </dgm:pt>
    <dgm:pt modelId="{4AA6355F-A336-1741-A509-8B8010E2FB55}">
      <dgm:prSet phldrT="[Text]" custT="1"/>
      <dgm:spPr/>
      <dgm:t>
        <a:bodyPr/>
        <a:lstStyle/>
        <a:p>
          <a:r>
            <a:rPr lang="en-US" sz="2000" dirty="0"/>
            <a:t>100% virtual delivery of technical backstopping (due to covid) delayed pace of project implementation </a:t>
          </a:r>
          <a:endParaRPr lang="en-GB" sz="2000" dirty="0"/>
        </a:p>
      </dgm:t>
    </dgm:pt>
    <dgm:pt modelId="{668E9B0F-CF14-5746-81DE-2865A5286B0C}" type="parTrans" cxnId="{CD770600-F69E-FC4B-9089-316DF1887D65}">
      <dgm:prSet/>
      <dgm:spPr/>
      <dgm:t>
        <a:bodyPr/>
        <a:lstStyle/>
        <a:p>
          <a:endParaRPr lang="en-GB"/>
        </a:p>
      </dgm:t>
    </dgm:pt>
    <dgm:pt modelId="{0E32A771-1F83-4B43-80AB-52A441824CB5}" type="sibTrans" cxnId="{CD770600-F69E-FC4B-9089-316DF1887D65}">
      <dgm:prSet/>
      <dgm:spPr/>
      <dgm:t>
        <a:bodyPr/>
        <a:lstStyle/>
        <a:p>
          <a:endParaRPr lang="en-GB"/>
        </a:p>
      </dgm:t>
    </dgm:pt>
    <dgm:pt modelId="{AA506DFC-FE0F-454F-B8DF-59C1714960A9}">
      <dgm:prSet phldrT="[Text]" custT="1"/>
      <dgm:spPr/>
      <dgm:t>
        <a:bodyPr/>
        <a:lstStyle/>
        <a:p>
          <a:r>
            <a:rPr lang="en-US" sz="2000" dirty="0"/>
            <a:t>Inability or lack of prioritization of some participating DFSPs to cover vendor related costs around API integrations</a:t>
          </a:r>
          <a:r>
            <a:rPr lang="en-TZ" sz="2000" dirty="0"/>
            <a:t> </a:t>
          </a:r>
          <a:endParaRPr lang="en-GB" sz="2000" dirty="0"/>
        </a:p>
      </dgm:t>
    </dgm:pt>
    <dgm:pt modelId="{5277C860-727D-354A-9B5B-B8AE25FF5FB3}" type="parTrans" cxnId="{C3125BA0-5EC0-E642-85AF-835964A19B88}">
      <dgm:prSet/>
      <dgm:spPr/>
      <dgm:t>
        <a:bodyPr/>
        <a:lstStyle/>
        <a:p>
          <a:endParaRPr lang="en-GB"/>
        </a:p>
      </dgm:t>
    </dgm:pt>
    <dgm:pt modelId="{3919BF98-3E0E-AF44-A207-89A6692063CB}" type="sibTrans" cxnId="{C3125BA0-5EC0-E642-85AF-835964A19B88}">
      <dgm:prSet/>
      <dgm:spPr/>
      <dgm:t>
        <a:bodyPr/>
        <a:lstStyle/>
        <a:p>
          <a:endParaRPr lang="en-GB"/>
        </a:p>
      </dgm:t>
    </dgm:pt>
    <dgm:pt modelId="{93A33405-0656-D445-B3AC-9670096DD5F9}" type="pres">
      <dgm:prSet presAssocID="{4617E710-E2CF-5E4E-99A4-968BE7BF0F35}" presName="Name0" presStyleCnt="0">
        <dgm:presLayoutVars>
          <dgm:chMax/>
          <dgm:chPref/>
          <dgm:dir/>
        </dgm:presLayoutVars>
      </dgm:prSet>
      <dgm:spPr/>
    </dgm:pt>
    <dgm:pt modelId="{BE4999BF-0980-6041-87BF-3673B7CC728F}" type="pres">
      <dgm:prSet presAssocID="{329E07C0-CD24-CD41-9BA4-036C73CECB36}" presName="parenttextcomposite" presStyleCnt="0"/>
      <dgm:spPr/>
    </dgm:pt>
    <dgm:pt modelId="{CAFFEDB2-6832-D04C-B1B3-9FD1085140CA}" type="pres">
      <dgm:prSet presAssocID="{329E07C0-CD24-CD41-9BA4-036C73CECB36}" presName="parenttext" presStyleLbl="revTx" presStyleIdx="0" presStyleCnt="3" custScaleY="286430" custLinFactNeighborX="-396" custLinFactNeighborY="-16297">
        <dgm:presLayoutVars>
          <dgm:chMax/>
          <dgm:chPref val="2"/>
          <dgm:bulletEnabled val="1"/>
        </dgm:presLayoutVars>
      </dgm:prSet>
      <dgm:spPr/>
    </dgm:pt>
    <dgm:pt modelId="{C4E20D79-51E0-BA46-BC9E-5FD6ABD7D5A4}" type="pres">
      <dgm:prSet presAssocID="{329E07C0-CD24-CD41-9BA4-036C73CECB36}" presName="parallelogramComposite" presStyleCnt="0"/>
      <dgm:spPr/>
    </dgm:pt>
    <dgm:pt modelId="{C4716EA6-964D-6941-90BB-DC61F64DF096}" type="pres">
      <dgm:prSet presAssocID="{329E07C0-CD24-CD41-9BA4-036C73CECB36}" presName="parallelogram1" presStyleLbl="alignNode1" presStyleIdx="0" presStyleCnt="21"/>
      <dgm:spPr/>
    </dgm:pt>
    <dgm:pt modelId="{13A4E211-A02C-2041-9D62-4A8D94F2D370}" type="pres">
      <dgm:prSet presAssocID="{329E07C0-CD24-CD41-9BA4-036C73CECB36}" presName="parallelogram2" presStyleLbl="alignNode1" presStyleIdx="1" presStyleCnt="21"/>
      <dgm:spPr/>
    </dgm:pt>
    <dgm:pt modelId="{AE9064DB-086A-B745-84BA-423D9309CF4E}" type="pres">
      <dgm:prSet presAssocID="{329E07C0-CD24-CD41-9BA4-036C73CECB36}" presName="parallelogram3" presStyleLbl="alignNode1" presStyleIdx="2" presStyleCnt="21"/>
      <dgm:spPr/>
    </dgm:pt>
    <dgm:pt modelId="{53354CC7-85A0-D44F-94F6-98ED0DC91529}" type="pres">
      <dgm:prSet presAssocID="{329E07C0-CD24-CD41-9BA4-036C73CECB36}" presName="parallelogram4" presStyleLbl="alignNode1" presStyleIdx="3" presStyleCnt="21"/>
      <dgm:spPr/>
    </dgm:pt>
    <dgm:pt modelId="{9BBAB21B-7ECA-0445-A1CF-C62E4CFD2E76}" type="pres">
      <dgm:prSet presAssocID="{329E07C0-CD24-CD41-9BA4-036C73CECB36}" presName="parallelogram5" presStyleLbl="alignNode1" presStyleIdx="4" presStyleCnt="21"/>
      <dgm:spPr/>
    </dgm:pt>
    <dgm:pt modelId="{ED73FCA3-350D-824F-AC1C-9926B74705FF}" type="pres">
      <dgm:prSet presAssocID="{329E07C0-CD24-CD41-9BA4-036C73CECB36}" presName="parallelogram6" presStyleLbl="alignNode1" presStyleIdx="5" presStyleCnt="21"/>
      <dgm:spPr/>
    </dgm:pt>
    <dgm:pt modelId="{AA697BDB-9B64-3143-A921-B22F25AE3A06}" type="pres">
      <dgm:prSet presAssocID="{329E07C0-CD24-CD41-9BA4-036C73CECB36}" presName="parallelogram7" presStyleLbl="alignNode1" presStyleIdx="6" presStyleCnt="21"/>
      <dgm:spPr/>
    </dgm:pt>
    <dgm:pt modelId="{D175F33D-951A-6D47-98EC-6C086AB26115}" type="pres">
      <dgm:prSet presAssocID="{44412D54-6217-7B4C-BAA4-17EEAB35A775}" presName="sibTrans" presStyleCnt="0"/>
      <dgm:spPr/>
    </dgm:pt>
    <dgm:pt modelId="{03FED6F7-7FC4-EB48-ACEA-5919EB2F45AC}" type="pres">
      <dgm:prSet presAssocID="{4AA6355F-A336-1741-A509-8B8010E2FB55}" presName="parenttextcomposite" presStyleCnt="0"/>
      <dgm:spPr/>
    </dgm:pt>
    <dgm:pt modelId="{210EA4BD-EE73-F441-8165-0B46FD1473A9}" type="pres">
      <dgm:prSet presAssocID="{4AA6355F-A336-1741-A509-8B8010E2FB55}" presName="parenttext" presStyleLbl="revTx" presStyleIdx="1" presStyleCnt="3" custScaleY="220333">
        <dgm:presLayoutVars>
          <dgm:chMax/>
          <dgm:chPref val="2"/>
          <dgm:bulletEnabled val="1"/>
        </dgm:presLayoutVars>
      </dgm:prSet>
      <dgm:spPr/>
    </dgm:pt>
    <dgm:pt modelId="{0812CF10-DD23-4D46-B91E-46C9026DD825}" type="pres">
      <dgm:prSet presAssocID="{4AA6355F-A336-1741-A509-8B8010E2FB55}" presName="parallelogramComposite" presStyleCnt="0"/>
      <dgm:spPr/>
    </dgm:pt>
    <dgm:pt modelId="{0278AFD4-4FF6-8741-BC9D-88A8499670BB}" type="pres">
      <dgm:prSet presAssocID="{4AA6355F-A336-1741-A509-8B8010E2FB55}" presName="parallelogram1" presStyleLbl="alignNode1" presStyleIdx="7" presStyleCnt="21"/>
      <dgm:spPr/>
    </dgm:pt>
    <dgm:pt modelId="{33D68FD7-2CCC-6F4B-8F65-228F38ABA0B6}" type="pres">
      <dgm:prSet presAssocID="{4AA6355F-A336-1741-A509-8B8010E2FB55}" presName="parallelogram2" presStyleLbl="alignNode1" presStyleIdx="8" presStyleCnt="21"/>
      <dgm:spPr/>
    </dgm:pt>
    <dgm:pt modelId="{B459C523-24D4-F543-B4C5-FBA2903DE0EA}" type="pres">
      <dgm:prSet presAssocID="{4AA6355F-A336-1741-A509-8B8010E2FB55}" presName="parallelogram3" presStyleLbl="alignNode1" presStyleIdx="9" presStyleCnt="21"/>
      <dgm:spPr/>
    </dgm:pt>
    <dgm:pt modelId="{E488B454-CBC1-9347-BC19-3ABEF6F99644}" type="pres">
      <dgm:prSet presAssocID="{4AA6355F-A336-1741-A509-8B8010E2FB55}" presName="parallelogram4" presStyleLbl="alignNode1" presStyleIdx="10" presStyleCnt="21"/>
      <dgm:spPr/>
    </dgm:pt>
    <dgm:pt modelId="{D34607AC-B3E5-7C46-8FAE-A55ECD0E85F5}" type="pres">
      <dgm:prSet presAssocID="{4AA6355F-A336-1741-A509-8B8010E2FB55}" presName="parallelogram5" presStyleLbl="alignNode1" presStyleIdx="11" presStyleCnt="21"/>
      <dgm:spPr/>
    </dgm:pt>
    <dgm:pt modelId="{B3941757-BBCC-C24C-88E4-0C8EAE5DE9FB}" type="pres">
      <dgm:prSet presAssocID="{4AA6355F-A336-1741-A509-8B8010E2FB55}" presName="parallelogram6" presStyleLbl="alignNode1" presStyleIdx="12" presStyleCnt="21"/>
      <dgm:spPr/>
    </dgm:pt>
    <dgm:pt modelId="{647F22A8-2E57-1E4A-AF87-8DE62A371364}" type="pres">
      <dgm:prSet presAssocID="{4AA6355F-A336-1741-A509-8B8010E2FB55}" presName="parallelogram7" presStyleLbl="alignNode1" presStyleIdx="13" presStyleCnt="21"/>
      <dgm:spPr/>
    </dgm:pt>
    <dgm:pt modelId="{37A8534B-DABB-A14C-97C1-18D8744FDD9C}" type="pres">
      <dgm:prSet presAssocID="{0E32A771-1F83-4B43-80AB-52A441824CB5}" presName="sibTrans" presStyleCnt="0"/>
      <dgm:spPr/>
    </dgm:pt>
    <dgm:pt modelId="{5C69FA05-2750-1241-966B-73DE4ED6282F}" type="pres">
      <dgm:prSet presAssocID="{AA506DFC-FE0F-454F-B8DF-59C1714960A9}" presName="parenttextcomposite" presStyleCnt="0"/>
      <dgm:spPr/>
    </dgm:pt>
    <dgm:pt modelId="{136A48D6-A905-6744-BF4E-FA407DBB0489}" type="pres">
      <dgm:prSet presAssocID="{AA506DFC-FE0F-454F-B8DF-59C1714960A9}" presName="parenttext" presStyleLbl="revTx" presStyleIdx="2" presStyleCnt="3" custScaleX="100218" custScaleY="238699" custLinFactNeighborX="1450" custLinFactNeighborY="-183">
        <dgm:presLayoutVars>
          <dgm:chMax/>
          <dgm:chPref val="2"/>
          <dgm:bulletEnabled val="1"/>
        </dgm:presLayoutVars>
      </dgm:prSet>
      <dgm:spPr/>
    </dgm:pt>
    <dgm:pt modelId="{6D9F46B1-2444-0149-B534-1AC24A11F24F}" type="pres">
      <dgm:prSet presAssocID="{AA506DFC-FE0F-454F-B8DF-59C1714960A9}" presName="parallelogramComposite" presStyleCnt="0"/>
      <dgm:spPr/>
    </dgm:pt>
    <dgm:pt modelId="{0447EB30-41AA-6547-9B5A-20C0C27DCE39}" type="pres">
      <dgm:prSet presAssocID="{AA506DFC-FE0F-454F-B8DF-59C1714960A9}" presName="parallelogram1" presStyleLbl="alignNode1" presStyleIdx="14" presStyleCnt="21"/>
      <dgm:spPr/>
    </dgm:pt>
    <dgm:pt modelId="{B3AEA8EC-20E6-294C-93F8-4BB41108E902}" type="pres">
      <dgm:prSet presAssocID="{AA506DFC-FE0F-454F-B8DF-59C1714960A9}" presName="parallelogram2" presStyleLbl="alignNode1" presStyleIdx="15" presStyleCnt="21"/>
      <dgm:spPr/>
    </dgm:pt>
    <dgm:pt modelId="{C100AAFD-9966-7D47-B786-52E3DDB6619E}" type="pres">
      <dgm:prSet presAssocID="{AA506DFC-FE0F-454F-B8DF-59C1714960A9}" presName="parallelogram3" presStyleLbl="alignNode1" presStyleIdx="16" presStyleCnt="21"/>
      <dgm:spPr/>
    </dgm:pt>
    <dgm:pt modelId="{95594C19-7E95-7F40-BD7A-3D6581A2FE31}" type="pres">
      <dgm:prSet presAssocID="{AA506DFC-FE0F-454F-B8DF-59C1714960A9}" presName="parallelogram4" presStyleLbl="alignNode1" presStyleIdx="17" presStyleCnt="21"/>
      <dgm:spPr/>
    </dgm:pt>
    <dgm:pt modelId="{FE9F098F-159B-7444-8CC4-30EB98F25B08}" type="pres">
      <dgm:prSet presAssocID="{AA506DFC-FE0F-454F-B8DF-59C1714960A9}" presName="parallelogram5" presStyleLbl="alignNode1" presStyleIdx="18" presStyleCnt="21"/>
      <dgm:spPr/>
    </dgm:pt>
    <dgm:pt modelId="{5C9C30F0-6C9F-CA4C-8294-25BB4CCEA833}" type="pres">
      <dgm:prSet presAssocID="{AA506DFC-FE0F-454F-B8DF-59C1714960A9}" presName="parallelogram6" presStyleLbl="alignNode1" presStyleIdx="19" presStyleCnt="21"/>
      <dgm:spPr/>
    </dgm:pt>
    <dgm:pt modelId="{B7FD715C-E0D2-EC44-AD12-D000C9D27E34}" type="pres">
      <dgm:prSet presAssocID="{AA506DFC-FE0F-454F-B8DF-59C1714960A9}" presName="parallelogram7" presStyleLbl="alignNode1" presStyleIdx="20" presStyleCnt="21"/>
      <dgm:spPr/>
    </dgm:pt>
  </dgm:ptLst>
  <dgm:cxnLst>
    <dgm:cxn modelId="{CD770600-F69E-FC4B-9089-316DF1887D65}" srcId="{4617E710-E2CF-5E4E-99A4-968BE7BF0F35}" destId="{4AA6355F-A336-1741-A509-8B8010E2FB55}" srcOrd="1" destOrd="0" parTransId="{668E9B0F-CF14-5746-81DE-2865A5286B0C}" sibTransId="{0E32A771-1F83-4B43-80AB-52A441824CB5}"/>
    <dgm:cxn modelId="{83A3B02C-D937-D144-8025-BC1891E06A84}" srcId="{4617E710-E2CF-5E4E-99A4-968BE7BF0F35}" destId="{329E07C0-CD24-CD41-9BA4-036C73CECB36}" srcOrd="0" destOrd="0" parTransId="{3A22EB59-4604-6A46-8BDC-61C895D0CF0A}" sibTransId="{44412D54-6217-7B4C-BAA4-17EEAB35A775}"/>
    <dgm:cxn modelId="{FD364F72-2028-E74B-A406-63CB3F7B17CC}" type="presOf" srcId="{AA506DFC-FE0F-454F-B8DF-59C1714960A9}" destId="{136A48D6-A905-6744-BF4E-FA407DBB0489}" srcOrd="0" destOrd="0" presId="urn:microsoft.com/office/officeart/2008/layout/VerticalAccentList"/>
    <dgm:cxn modelId="{7FD0E97B-A363-E246-B1B2-BD3D43459C38}" type="presOf" srcId="{4AA6355F-A336-1741-A509-8B8010E2FB55}" destId="{210EA4BD-EE73-F441-8165-0B46FD1473A9}" srcOrd="0" destOrd="0" presId="urn:microsoft.com/office/officeart/2008/layout/VerticalAccentList"/>
    <dgm:cxn modelId="{4E616D95-D1DF-C94A-8D23-BE4BB350E88E}" type="presOf" srcId="{4617E710-E2CF-5E4E-99A4-968BE7BF0F35}" destId="{93A33405-0656-D445-B3AC-9670096DD5F9}" srcOrd="0" destOrd="0" presId="urn:microsoft.com/office/officeart/2008/layout/VerticalAccentList"/>
    <dgm:cxn modelId="{C3125BA0-5EC0-E642-85AF-835964A19B88}" srcId="{4617E710-E2CF-5E4E-99A4-968BE7BF0F35}" destId="{AA506DFC-FE0F-454F-B8DF-59C1714960A9}" srcOrd="2" destOrd="0" parTransId="{5277C860-727D-354A-9B5B-B8AE25FF5FB3}" sibTransId="{3919BF98-3E0E-AF44-A207-89A6692063CB}"/>
    <dgm:cxn modelId="{1A0120B2-FD41-404F-A65B-F2A2C7A387B0}" type="presOf" srcId="{329E07C0-CD24-CD41-9BA4-036C73CECB36}" destId="{CAFFEDB2-6832-D04C-B1B3-9FD1085140CA}" srcOrd="0" destOrd="0" presId="urn:microsoft.com/office/officeart/2008/layout/VerticalAccentList"/>
    <dgm:cxn modelId="{E2406BF9-9B84-ED43-B6EB-B1CA08D8081C}" type="presParOf" srcId="{93A33405-0656-D445-B3AC-9670096DD5F9}" destId="{BE4999BF-0980-6041-87BF-3673B7CC728F}" srcOrd="0" destOrd="0" presId="urn:microsoft.com/office/officeart/2008/layout/VerticalAccentList"/>
    <dgm:cxn modelId="{50337C39-4D6D-A649-82C8-93B9FA87E08F}" type="presParOf" srcId="{BE4999BF-0980-6041-87BF-3673B7CC728F}" destId="{CAFFEDB2-6832-D04C-B1B3-9FD1085140CA}" srcOrd="0" destOrd="0" presId="urn:microsoft.com/office/officeart/2008/layout/VerticalAccentList"/>
    <dgm:cxn modelId="{597C2F07-FCBC-C94A-813E-4B862F8471AB}" type="presParOf" srcId="{93A33405-0656-D445-B3AC-9670096DD5F9}" destId="{C4E20D79-51E0-BA46-BC9E-5FD6ABD7D5A4}" srcOrd="1" destOrd="0" presId="urn:microsoft.com/office/officeart/2008/layout/VerticalAccentList"/>
    <dgm:cxn modelId="{E1035813-E523-614F-B43A-63C0D78F8398}" type="presParOf" srcId="{C4E20D79-51E0-BA46-BC9E-5FD6ABD7D5A4}" destId="{C4716EA6-964D-6941-90BB-DC61F64DF096}" srcOrd="0" destOrd="0" presId="urn:microsoft.com/office/officeart/2008/layout/VerticalAccentList"/>
    <dgm:cxn modelId="{8ACEF570-50EF-924E-80B0-5F4561B7D095}" type="presParOf" srcId="{C4E20D79-51E0-BA46-BC9E-5FD6ABD7D5A4}" destId="{13A4E211-A02C-2041-9D62-4A8D94F2D370}" srcOrd="1" destOrd="0" presId="urn:microsoft.com/office/officeart/2008/layout/VerticalAccentList"/>
    <dgm:cxn modelId="{00270234-8317-994B-A854-3569328A7736}" type="presParOf" srcId="{C4E20D79-51E0-BA46-BC9E-5FD6ABD7D5A4}" destId="{AE9064DB-086A-B745-84BA-423D9309CF4E}" srcOrd="2" destOrd="0" presId="urn:microsoft.com/office/officeart/2008/layout/VerticalAccentList"/>
    <dgm:cxn modelId="{E0C29546-1EBF-A94F-BF75-CF2F40D4B176}" type="presParOf" srcId="{C4E20D79-51E0-BA46-BC9E-5FD6ABD7D5A4}" destId="{53354CC7-85A0-D44F-94F6-98ED0DC91529}" srcOrd="3" destOrd="0" presId="urn:microsoft.com/office/officeart/2008/layout/VerticalAccentList"/>
    <dgm:cxn modelId="{46A9EEE3-20E0-E24B-A17F-E5AF5954B312}" type="presParOf" srcId="{C4E20D79-51E0-BA46-BC9E-5FD6ABD7D5A4}" destId="{9BBAB21B-7ECA-0445-A1CF-C62E4CFD2E76}" srcOrd="4" destOrd="0" presId="urn:microsoft.com/office/officeart/2008/layout/VerticalAccentList"/>
    <dgm:cxn modelId="{9F1E93DD-D32B-6347-B5BF-9F59E4109692}" type="presParOf" srcId="{C4E20D79-51E0-BA46-BC9E-5FD6ABD7D5A4}" destId="{ED73FCA3-350D-824F-AC1C-9926B74705FF}" srcOrd="5" destOrd="0" presId="urn:microsoft.com/office/officeart/2008/layout/VerticalAccentList"/>
    <dgm:cxn modelId="{4A6CB7FC-D981-4F4B-AC33-2C11F8262614}" type="presParOf" srcId="{C4E20D79-51E0-BA46-BC9E-5FD6ABD7D5A4}" destId="{AA697BDB-9B64-3143-A921-B22F25AE3A06}" srcOrd="6" destOrd="0" presId="urn:microsoft.com/office/officeart/2008/layout/VerticalAccentList"/>
    <dgm:cxn modelId="{595D598D-B302-EA4D-A605-C65C6CDAAB58}" type="presParOf" srcId="{93A33405-0656-D445-B3AC-9670096DD5F9}" destId="{D175F33D-951A-6D47-98EC-6C086AB26115}" srcOrd="2" destOrd="0" presId="urn:microsoft.com/office/officeart/2008/layout/VerticalAccentList"/>
    <dgm:cxn modelId="{52EB180E-DFDE-0F48-A43C-6D54DF972EF9}" type="presParOf" srcId="{93A33405-0656-D445-B3AC-9670096DD5F9}" destId="{03FED6F7-7FC4-EB48-ACEA-5919EB2F45AC}" srcOrd="3" destOrd="0" presId="urn:microsoft.com/office/officeart/2008/layout/VerticalAccentList"/>
    <dgm:cxn modelId="{03505EA0-59C7-C043-AA73-9DABEE9E12BF}" type="presParOf" srcId="{03FED6F7-7FC4-EB48-ACEA-5919EB2F45AC}" destId="{210EA4BD-EE73-F441-8165-0B46FD1473A9}" srcOrd="0" destOrd="0" presId="urn:microsoft.com/office/officeart/2008/layout/VerticalAccentList"/>
    <dgm:cxn modelId="{6C3162F4-FA64-8440-A034-3E4CB601E314}" type="presParOf" srcId="{93A33405-0656-D445-B3AC-9670096DD5F9}" destId="{0812CF10-DD23-4D46-B91E-46C9026DD825}" srcOrd="4" destOrd="0" presId="urn:microsoft.com/office/officeart/2008/layout/VerticalAccentList"/>
    <dgm:cxn modelId="{24E66410-3A09-2048-A526-697A3A67E521}" type="presParOf" srcId="{0812CF10-DD23-4D46-B91E-46C9026DD825}" destId="{0278AFD4-4FF6-8741-BC9D-88A8499670BB}" srcOrd="0" destOrd="0" presId="urn:microsoft.com/office/officeart/2008/layout/VerticalAccentList"/>
    <dgm:cxn modelId="{81E15AA4-D57F-9C4D-A1A1-939692837797}" type="presParOf" srcId="{0812CF10-DD23-4D46-B91E-46C9026DD825}" destId="{33D68FD7-2CCC-6F4B-8F65-228F38ABA0B6}" srcOrd="1" destOrd="0" presId="urn:microsoft.com/office/officeart/2008/layout/VerticalAccentList"/>
    <dgm:cxn modelId="{4E12C499-28DF-7E4D-B116-D8D327451EAE}" type="presParOf" srcId="{0812CF10-DD23-4D46-B91E-46C9026DD825}" destId="{B459C523-24D4-F543-B4C5-FBA2903DE0EA}" srcOrd="2" destOrd="0" presId="urn:microsoft.com/office/officeart/2008/layout/VerticalAccentList"/>
    <dgm:cxn modelId="{CE020C9A-6A7B-874C-9C87-A7F28D2DEC57}" type="presParOf" srcId="{0812CF10-DD23-4D46-B91E-46C9026DD825}" destId="{E488B454-CBC1-9347-BC19-3ABEF6F99644}" srcOrd="3" destOrd="0" presId="urn:microsoft.com/office/officeart/2008/layout/VerticalAccentList"/>
    <dgm:cxn modelId="{9A8A7A56-32A0-F64B-9907-5F32ACA934D6}" type="presParOf" srcId="{0812CF10-DD23-4D46-B91E-46C9026DD825}" destId="{D34607AC-B3E5-7C46-8FAE-A55ECD0E85F5}" srcOrd="4" destOrd="0" presId="urn:microsoft.com/office/officeart/2008/layout/VerticalAccentList"/>
    <dgm:cxn modelId="{5D6450EA-D104-5D4F-A815-04CF4C4EAE75}" type="presParOf" srcId="{0812CF10-DD23-4D46-B91E-46C9026DD825}" destId="{B3941757-BBCC-C24C-88E4-0C8EAE5DE9FB}" srcOrd="5" destOrd="0" presId="urn:microsoft.com/office/officeart/2008/layout/VerticalAccentList"/>
    <dgm:cxn modelId="{17D38CBA-1478-3E4B-864E-2C2BCAC9AEC1}" type="presParOf" srcId="{0812CF10-DD23-4D46-B91E-46C9026DD825}" destId="{647F22A8-2E57-1E4A-AF87-8DE62A371364}" srcOrd="6" destOrd="0" presId="urn:microsoft.com/office/officeart/2008/layout/VerticalAccentList"/>
    <dgm:cxn modelId="{0C8AF6A5-D0B5-FC44-8BEA-B92007578F12}" type="presParOf" srcId="{93A33405-0656-D445-B3AC-9670096DD5F9}" destId="{37A8534B-DABB-A14C-97C1-18D8744FDD9C}" srcOrd="5" destOrd="0" presId="urn:microsoft.com/office/officeart/2008/layout/VerticalAccentList"/>
    <dgm:cxn modelId="{BC3199A0-AF6E-4E45-ADAA-FAC3F3AA58B7}" type="presParOf" srcId="{93A33405-0656-D445-B3AC-9670096DD5F9}" destId="{5C69FA05-2750-1241-966B-73DE4ED6282F}" srcOrd="6" destOrd="0" presId="urn:microsoft.com/office/officeart/2008/layout/VerticalAccentList"/>
    <dgm:cxn modelId="{E42F5193-06E5-AA4D-A39F-CA0447477742}" type="presParOf" srcId="{5C69FA05-2750-1241-966B-73DE4ED6282F}" destId="{136A48D6-A905-6744-BF4E-FA407DBB0489}" srcOrd="0" destOrd="0" presId="urn:microsoft.com/office/officeart/2008/layout/VerticalAccentList"/>
    <dgm:cxn modelId="{27352136-7FE1-5A49-BED1-5E0D878453DF}" type="presParOf" srcId="{93A33405-0656-D445-B3AC-9670096DD5F9}" destId="{6D9F46B1-2444-0149-B534-1AC24A11F24F}" srcOrd="7" destOrd="0" presId="urn:microsoft.com/office/officeart/2008/layout/VerticalAccentList"/>
    <dgm:cxn modelId="{5A15F757-28F7-9F4D-AE95-A4BB88E5DE17}" type="presParOf" srcId="{6D9F46B1-2444-0149-B534-1AC24A11F24F}" destId="{0447EB30-41AA-6547-9B5A-20C0C27DCE39}" srcOrd="0" destOrd="0" presId="urn:microsoft.com/office/officeart/2008/layout/VerticalAccentList"/>
    <dgm:cxn modelId="{8486B67E-90C0-D647-A2AD-23A9FEDAE573}" type="presParOf" srcId="{6D9F46B1-2444-0149-B534-1AC24A11F24F}" destId="{B3AEA8EC-20E6-294C-93F8-4BB41108E902}" srcOrd="1" destOrd="0" presId="urn:microsoft.com/office/officeart/2008/layout/VerticalAccentList"/>
    <dgm:cxn modelId="{BB6BDBE0-FBB9-8440-85D2-C7EB21D32CC9}" type="presParOf" srcId="{6D9F46B1-2444-0149-B534-1AC24A11F24F}" destId="{C100AAFD-9966-7D47-B786-52E3DDB6619E}" srcOrd="2" destOrd="0" presId="urn:microsoft.com/office/officeart/2008/layout/VerticalAccentList"/>
    <dgm:cxn modelId="{8B4F35A9-A077-0A4B-A86E-E07D5EED314F}" type="presParOf" srcId="{6D9F46B1-2444-0149-B534-1AC24A11F24F}" destId="{95594C19-7E95-7F40-BD7A-3D6581A2FE31}" srcOrd="3" destOrd="0" presId="urn:microsoft.com/office/officeart/2008/layout/VerticalAccentList"/>
    <dgm:cxn modelId="{DA56C953-A911-2841-BE37-6B287755E2CF}" type="presParOf" srcId="{6D9F46B1-2444-0149-B534-1AC24A11F24F}" destId="{FE9F098F-159B-7444-8CC4-30EB98F25B08}" srcOrd="4" destOrd="0" presId="urn:microsoft.com/office/officeart/2008/layout/VerticalAccentList"/>
    <dgm:cxn modelId="{2B296F17-62CF-AB45-9A7E-41BB032888F8}" type="presParOf" srcId="{6D9F46B1-2444-0149-B534-1AC24A11F24F}" destId="{5C9C30F0-6C9F-CA4C-8294-25BB4CCEA833}" srcOrd="5" destOrd="0" presId="urn:microsoft.com/office/officeart/2008/layout/VerticalAccentList"/>
    <dgm:cxn modelId="{ED23DA70-DB46-AB42-AC8F-ABB199603069}" type="presParOf" srcId="{6D9F46B1-2444-0149-B534-1AC24A11F24F}" destId="{B7FD715C-E0D2-EC44-AD12-D000C9D27E3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17E710-E2CF-5E4E-99A4-968BE7BF0F35}" type="doc">
      <dgm:prSet loTypeId="urn:microsoft.com/office/officeart/2008/layout/Vertical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9E07C0-CD24-CD41-9BA4-036C73CECB36}">
      <dgm:prSet phldrT="[Text]" custT="1"/>
      <dgm:spPr/>
      <dgm:t>
        <a:bodyPr/>
        <a:lstStyle/>
        <a:p>
          <a:r>
            <a:rPr lang="en-GB" sz="2000" dirty="0" err="1"/>
            <a:t>BoT</a:t>
          </a:r>
          <a:r>
            <a:rPr lang="en-GB" sz="2000" baseline="0" dirty="0"/>
            <a:t> priority currently focused on Tier I DFSPs. This would affect integration support for Tier II and III DFSPs. </a:t>
          </a:r>
          <a:endParaRPr lang="en-GB" sz="2000" dirty="0"/>
        </a:p>
      </dgm:t>
    </dgm:pt>
    <dgm:pt modelId="{3A22EB59-4604-6A46-8BDC-61C895D0CF0A}" type="parTrans" cxnId="{83A3B02C-D937-D144-8025-BC1891E06A84}">
      <dgm:prSet/>
      <dgm:spPr/>
      <dgm:t>
        <a:bodyPr/>
        <a:lstStyle/>
        <a:p>
          <a:endParaRPr lang="en-GB"/>
        </a:p>
      </dgm:t>
    </dgm:pt>
    <dgm:pt modelId="{44412D54-6217-7B4C-BAA4-17EEAB35A775}" type="sibTrans" cxnId="{83A3B02C-D937-D144-8025-BC1891E06A84}">
      <dgm:prSet/>
      <dgm:spPr/>
      <dgm:t>
        <a:bodyPr/>
        <a:lstStyle/>
        <a:p>
          <a:endParaRPr lang="en-GB"/>
        </a:p>
      </dgm:t>
    </dgm:pt>
    <dgm:pt modelId="{4AA6355F-A336-1741-A509-8B8010E2FB55}">
      <dgm:prSet phldrT="[Text]" custT="1"/>
      <dgm:spPr/>
      <dgm:t>
        <a:bodyPr/>
        <a:lstStyle/>
        <a:p>
          <a:r>
            <a:rPr lang="en-GB" sz="2000" dirty="0"/>
            <a:t>Current limited options for the smaller DFSPs to Integrate to TIPS. </a:t>
          </a:r>
        </a:p>
      </dgm:t>
    </dgm:pt>
    <dgm:pt modelId="{668E9B0F-CF14-5746-81DE-2865A5286B0C}" type="parTrans" cxnId="{CD770600-F69E-FC4B-9089-316DF1887D65}">
      <dgm:prSet/>
      <dgm:spPr/>
      <dgm:t>
        <a:bodyPr/>
        <a:lstStyle/>
        <a:p>
          <a:endParaRPr lang="en-GB"/>
        </a:p>
      </dgm:t>
    </dgm:pt>
    <dgm:pt modelId="{0E32A771-1F83-4B43-80AB-52A441824CB5}" type="sibTrans" cxnId="{CD770600-F69E-FC4B-9089-316DF1887D65}">
      <dgm:prSet/>
      <dgm:spPr/>
      <dgm:t>
        <a:bodyPr/>
        <a:lstStyle/>
        <a:p>
          <a:endParaRPr lang="en-GB"/>
        </a:p>
      </dgm:t>
    </dgm:pt>
    <dgm:pt modelId="{AA506DFC-FE0F-454F-B8DF-59C1714960A9}">
      <dgm:prSet phldrT="[Text]" custT="1"/>
      <dgm:spPr/>
      <dgm:t>
        <a:bodyPr/>
        <a:lstStyle/>
        <a:p>
          <a:r>
            <a:rPr lang="en-GB" sz="2000" dirty="0"/>
            <a:t>Smaller DFSPs face more foundational issues around acquiring core banking solutions</a:t>
          </a:r>
          <a:r>
            <a:rPr lang="en-GB" sz="1100" dirty="0"/>
            <a:t>. </a:t>
          </a:r>
        </a:p>
      </dgm:t>
    </dgm:pt>
    <dgm:pt modelId="{5277C860-727D-354A-9B5B-B8AE25FF5FB3}" type="parTrans" cxnId="{C3125BA0-5EC0-E642-85AF-835964A19B88}">
      <dgm:prSet/>
      <dgm:spPr/>
      <dgm:t>
        <a:bodyPr/>
        <a:lstStyle/>
        <a:p>
          <a:endParaRPr lang="en-GB"/>
        </a:p>
      </dgm:t>
    </dgm:pt>
    <dgm:pt modelId="{3919BF98-3E0E-AF44-A207-89A6692063CB}" type="sibTrans" cxnId="{C3125BA0-5EC0-E642-85AF-835964A19B88}">
      <dgm:prSet/>
      <dgm:spPr/>
      <dgm:t>
        <a:bodyPr/>
        <a:lstStyle/>
        <a:p>
          <a:endParaRPr lang="en-GB"/>
        </a:p>
      </dgm:t>
    </dgm:pt>
    <dgm:pt modelId="{93A33405-0656-D445-B3AC-9670096DD5F9}" type="pres">
      <dgm:prSet presAssocID="{4617E710-E2CF-5E4E-99A4-968BE7BF0F35}" presName="Name0" presStyleCnt="0">
        <dgm:presLayoutVars>
          <dgm:chMax/>
          <dgm:chPref/>
          <dgm:dir/>
        </dgm:presLayoutVars>
      </dgm:prSet>
      <dgm:spPr/>
    </dgm:pt>
    <dgm:pt modelId="{BE4999BF-0980-6041-87BF-3673B7CC728F}" type="pres">
      <dgm:prSet presAssocID="{329E07C0-CD24-CD41-9BA4-036C73CECB36}" presName="parenttextcomposite" presStyleCnt="0"/>
      <dgm:spPr/>
    </dgm:pt>
    <dgm:pt modelId="{CAFFEDB2-6832-D04C-B1B3-9FD1085140CA}" type="pres">
      <dgm:prSet presAssocID="{329E07C0-CD24-CD41-9BA4-036C73CECB36}" presName="parenttext" presStyleLbl="revTx" presStyleIdx="0" presStyleCnt="3" custScaleY="245013">
        <dgm:presLayoutVars>
          <dgm:chMax/>
          <dgm:chPref val="2"/>
          <dgm:bulletEnabled val="1"/>
        </dgm:presLayoutVars>
      </dgm:prSet>
      <dgm:spPr/>
    </dgm:pt>
    <dgm:pt modelId="{C4E20D79-51E0-BA46-BC9E-5FD6ABD7D5A4}" type="pres">
      <dgm:prSet presAssocID="{329E07C0-CD24-CD41-9BA4-036C73CECB36}" presName="parallelogramComposite" presStyleCnt="0"/>
      <dgm:spPr/>
    </dgm:pt>
    <dgm:pt modelId="{C4716EA6-964D-6941-90BB-DC61F64DF096}" type="pres">
      <dgm:prSet presAssocID="{329E07C0-CD24-CD41-9BA4-036C73CECB36}" presName="parallelogram1" presStyleLbl="alignNode1" presStyleIdx="0" presStyleCnt="21"/>
      <dgm:spPr/>
    </dgm:pt>
    <dgm:pt modelId="{13A4E211-A02C-2041-9D62-4A8D94F2D370}" type="pres">
      <dgm:prSet presAssocID="{329E07C0-CD24-CD41-9BA4-036C73CECB36}" presName="parallelogram2" presStyleLbl="alignNode1" presStyleIdx="1" presStyleCnt="21"/>
      <dgm:spPr/>
    </dgm:pt>
    <dgm:pt modelId="{AE9064DB-086A-B745-84BA-423D9309CF4E}" type="pres">
      <dgm:prSet presAssocID="{329E07C0-CD24-CD41-9BA4-036C73CECB36}" presName="parallelogram3" presStyleLbl="alignNode1" presStyleIdx="2" presStyleCnt="21"/>
      <dgm:spPr/>
    </dgm:pt>
    <dgm:pt modelId="{53354CC7-85A0-D44F-94F6-98ED0DC91529}" type="pres">
      <dgm:prSet presAssocID="{329E07C0-CD24-CD41-9BA4-036C73CECB36}" presName="parallelogram4" presStyleLbl="alignNode1" presStyleIdx="3" presStyleCnt="21"/>
      <dgm:spPr/>
    </dgm:pt>
    <dgm:pt modelId="{9BBAB21B-7ECA-0445-A1CF-C62E4CFD2E76}" type="pres">
      <dgm:prSet presAssocID="{329E07C0-CD24-CD41-9BA4-036C73CECB36}" presName="parallelogram5" presStyleLbl="alignNode1" presStyleIdx="4" presStyleCnt="21"/>
      <dgm:spPr/>
    </dgm:pt>
    <dgm:pt modelId="{ED73FCA3-350D-824F-AC1C-9926B74705FF}" type="pres">
      <dgm:prSet presAssocID="{329E07C0-CD24-CD41-9BA4-036C73CECB36}" presName="parallelogram6" presStyleLbl="alignNode1" presStyleIdx="5" presStyleCnt="21"/>
      <dgm:spPr/>
    </dgm:pt>
    <dgm:pt modelId="{AA697BDB-9B64-3143-A921-B22F25AE3A06}" type="pres">
      <dgm:prSet presAssocID="{329E07C0-CD24-CD41-9BA4-036C73CECB36}" presName="parallelogram7" presStyleLbl="alignNode1" presStyleIdx="6" presStyleCnt="21"/>
      <dgm:spPr/>
    </dgm:pt>
    <dgm:pt modelId="{D175F33D-951A-6D47-98EC-6C086AB26115}" type="pres">
      <dgm:prSet presAssocID="{44412D54-6217-7B4C-BAA4-17EEAB35A775}" presName="sibTrans" presStyleCnt="0"/>
      <dgm:spPr/>
    </dgm:pt>
    <dgm:pt modelId="{03FED6F7-7FC4-EB48-ACEA-5919EB2F45AC}" type="pres">
      <dgm:prSet presAssocID="{4AA6355F-A336-1741-A509-8B8010E2FB55}" presName="parenttextcomposite" presStyleCnt="0"/>
      <dgm:spPr/>
    </dgm:pt>
    <dgm:pt modelId="{210EA4BD-EE73-F441-8165-0B46FD1473A9}" type="pres">
      <dgm:prSet presAssocID="{4AA6355F-A336-1741-A509-8B8010E2FB55}" presName="parenttext" presStyleLbl="revTx" presStyleIdx="1" presStyleCnt="3" custScaleY="252926" custLinFactNeighborX="643" custLinFactNeighborY="10424">
        <dgm:presLayoutVars>
          <dgm:chMax/>
          <dgm:chPref val="2"/>
          <dgm:bulletEnabled val="1"/>
        </dgm:presLayoutVars>
      </dgm:prSet>
      <dgm:spPr/>
    </dgm:pt>
    <dgm:pt modelId="{0812CF10-DD23-4D46-B91E-46C9026DD825}" type="pres">
      <dgm:prSet presAssocID="{4AA6355F-A336-1741-A509-8B8010E2FB55}" presName="parallelogramComposite" presStyleCnt="0"/>
      <dgm:spPr/>
    </dgm:pt>
    <dgm:pt modelId="{0278AFD4-4FF6-8741-BC9D-88A8499670BB}" type="pres">
      <dgm:prSet presAssocID="{4AA6355F-A336-1741-A509-8B8010E2FB55}" presName="parallelogram1" presStyleLbl="alignNode1" presStyleIdx="7" presStyleCnt="21"/>
      <dgm:spPr/>
    </dgm:pt>
    <dgm:pt modelId="{33D68FD7-2CCC-6F4B-8F65-228F38ABA0B6}" type="pres">
      <dgm:prSet presAssocID="{4AA6355F-A336-1741-A509-8B8010E2FB55}" presName="parallelogram2" presStyleLbl="alignNode1" presStyleIdx="8" presStyleCnt="21"/>
      <dgm:spPr/>
    </dgm:pt>
    <dgm:pt modelId="{B459C523-24D4-F543-B4C5-FBA2903DE0EA}" type="pres">
      <dgm:prSet presAssocID="{4AA6355F-A336-1741-A509-8B8010E2FB55}" presName="parallelogram3" presStyleLbl="alignNode1" presStyleIdx="9" presStyleCnt="21"/>
      <dgm:spPr/>
    </dgm:pt>
    <dgm:pt modelId="{E488B454-CBC1-9347-BC19-3ABEF6F99644}" type="pres">
      <dgm:prSet presAssocID="{4AA6355F-A336-1741-A509-8B8010E2FB55}" presName="parallelogram4" presStyleLbl="alignNode1" presStyleIdx="10" presStyleCnt="21"/>
      <dgm:spPr/>
    </dgm:pt>
    <dgm:pt modelId="{D34607AC-B3E5-7C46-8FAE-A55ECD0E85F5}" type="pres">
      <dgm:prSet presAssocID="{4AA6355F-A336-1741-A509-8B8010E2FB55}" presName="parallelogram5" presStyleLbl="alignNode1" presStyleIdx="11" presStyleCnt="21"/>
      <dgm:spPr/>
    </dgm:pt>
    <dgm:pt modelId="{B3941757-BBCC-C24C-88E4-0C8EAE5DE9FB}" type="pres">
      <dgm:prSet presAssocID="{4AA6355F-A336-1741-A509-8B8010E2FB55}" presName="parallelogram6" presStyleLbl="alignNode1" presStyleIdx="12" presStyleCnt="21"/>
      <dgm:spPr/>
    </dgm:pt>
    <dgm:pt modelId="{647F22A8-2E57-1E4A-AF87-8DE62A371364}" type="pres">
      <dgm:prSet presAssocID="{4AA6355F-A336-1741-A509-8B8010E2FB55}" presName="parallelogram7" presStyleLbl="alignNode1" presStyleIdx="13" presStyleCnt="21"/>
      <dgm:spPr/>
    </dgm:pt>
    <dgm:pt modelId="{37A8534B-DABB-A14C-97C1-18D8744FDD9C}" type="pres">
      <dgm:prSet presAssocID="{0E32A771-1F83-4B43-80AB-52A441824CB5}" presName="sibTrans" presStyleCnt="0"/>
      <dgm:spPr/>
    </dgm:pt>
    <dgm:pt modelId="{5C69FA05-2750-1241-966B-73DE4ED6282F}" type="pres">
      <dgm:prSet presAssocID="{AA506DFC-FE0F-454F-B8DF-59C1714960A9}" presName="parenttextcomposite" presStyleCnt="0"/>
      <dgm:spPr/>
    </dgm:pt>
    <dgm:pt modelId="{136A48D6-A905-6744-BF4E-FA407DBB0489}" type="pres">
      <dgm:prSet presAssocID="{AA506DFC-FE0F-454F-B8DF-59C1714960A9}" presName="parenttext" presStyleLbl="revTx" presStyleIdx="2" presStyleCnt="3" custScaleY="252926" custLinFactNeighborX="643" custLinFactNeighborY="12935">
        <dgm:presLayoutVars>
          <dgm:chMax/>
          <dgm:chPref val="2"/>
          <dgm:bulletEnabled val="1"/>
        </dgm:presLayoutVars>
      </dgm:prSet>
      <dgm:spPr/>
    </dgm:pt>
    <dgm:pt modelId="{6D9F46B1-2444-0149-B534-1AC24A11F24F}" type="pres">
      <dgm:prSet presAssocID="{AA506DFC-FE0F-454F-B8DF-59C1714960A9}" presName="parallelogramComposite" presStyleCnt="0"/>
      <dgm:spPr/>
    </dgm:pt>
    <dgm:pt modelId="{0447EB30-41AA-6547-9B5A-20C0C27DCE39}" type="pres">
      <dgm:prSet presAssocID="{AA506DFC-FE0F-454F-B8DF-59C1714960A9}" presName="parallelogram1" presStyleLbl="alignNode1" presStyleIdx="14" presStyleCnt="21"/>
      <dgm:spPr/>
    </dgm:pt>
    <dgm:pt modelId="{B3AEA8EC-20E6-294C-93F8-4BB41108E902}" type="pres">
      <dgm:prSet presAssocID="{AA506DFC-FE0F-454F-B8DF-59C1714960A9}" presName="parallelogram2" presStyleLbl="alignNode1" presStyleIdx="15" presStyleCnt="21"/>
      <dgm:spPr/>
    </dgm:pt>
    <dgm:pt modelId="{C100AAFD-9966-7D47-B786-52E3DDB6619E}" type="pres">
      <dgm:prSet presAssocID="{AA506DFC-FE0F-454F-B8DF-59C1714960A9}" presName="parallelogram3" presStyleLbl="alignNode1" presStyleIdx="16" presStyleCnt="21"/>
      <dgm:spPr/>
    </dgm:pt>
    <dgm:pt modelId="{95594C19-7E95-7F40-BD7A-3D6581A2FE31}" type="pres">
      <dgm:prSet presAssocID="{AA506DFC-FE0F-454F-B8DF-59C1714960A9}" presName="parallelogram4" presStyleLbl="alignNode1" presStyleIdx="17" presStyleCnt="21"/>
      <dgm:spPr/>
    </dgm:pt>
    <dgm:pt modelId="{FE9F098F-159B-7444-8CC4-30EB98F25B08}" type="pres">
      <dgm:prSet presAssocID="{AA506DFC-FE0F-454F-B8DF-59C1714960A9}" presName="parallelogram5" presStyleLbl="alignNode1" presStyleIdx="18" presStyleCnt="21"/>
      <dgm:spPr/>
    </dgm:pt>
    <dgm:pt modelId="{5C9C30F0-6C9F-CA4C-8294-25BB4CCEA833}" type="pres">
      <dgm:prSet presAssocID="{AA506DFC-FE0F-454F-B8DF-59C1714960A9}" presName="parallelogram6" presStyleLbl="alignNode1" presStyleIdx="19" presStyleCnt="21"/>
      <dgm:spPr/>
    </dgm:pt>
    <dgm:pt modelId="{B7FD715C-E0D2-EC44-AD12-D000C9D27E34}" type="pres">
      <dgm:prSet presAssocID="{AA506DFC-FE0F-454F-B8DF-59C1714960A9}" presName="parallelogram7" presStyleLbl="alignNode1" presStyleIdx="20" presStyleCnt="21"/>
      <dgm:spPr/>
    </dgm:pt>
  </dgm:ptLst>
  <dgm:cxnLst>
    <dgm:cxn modelId="{CD770600-F69E-FC4B-9089-316DF1887D65}" srcId="{4617E710-E2CF-5E4E-99A4-968BE7BF0F35}" destId="{4AA6355F-A336-1741-A509-8B8010E2FB55}" srcOrd="1" destOrd="0" parTransId="{668E9B0F-CF14-5746-81DE-2865A5286B0C}" sibTransId="{0E32A771-1F83-4B43-80AB-52A441824CB5}"/>
    <dgm:cxn modelId="{83A3B02C-D937-D144-8025-BC1891E06A84}" srcId="{4617E710-E2CF-5E4E-99A4-968BE7BF0F35}" destId="{329E07C0-CD24-CD41-9BA4-036C73CECB36}" srcOrd="0" destOrd="0" parTransId="{3A22EB59-4604-6A46-8BDC-61C895D0CF0A}" sibTransId="{44412D54-6217-7B4C-BAA4-17EEAB35A775}"/>
    <dgm:cxn modelId="{FD364F72-2028-E74B-A406-63CB3F7B17CC}" type="presOf" srcId="{AA506DFC-FE0F-454F-B8DF-59C1714960A9}" destId="{136A48D6-A905-6744-BF4E-FA407DBB0489}" srcOrd="0" destOrd="0" presId="urn:microsoft.com/office/officeart/2008/layout/VerticalAccentList"/>
    <dgm:cxn modelId="{7FD0E97B-A363-E246-B1B2-BD3D43459C38}" type="presOf" srcId="{4AA6355F-A336-1741-A509-8B8010E2FB55}" destId="{210EA4BD-EE73-F441-8165-0B46FD1473A9}" srcOrd="0" destOrd="0" presId="urn:microsoft.com/office/officeart/2008/layout/VerticalAccentList"/>
    <dgm:cxn modelId="{4E616D95-D1DF-C94A-8D23-BE4BB350E88E}" type="presOf" srcId="{4617E710-E2CF-5E4E-99A4-968BE7BF0F35}" destId="{93A33405-0656-D445-B3AC-9670096DD5F9}" srcOrd="0" destOrd="0" presId="urn:microsoft.com/office/officeart/2008/layout/VerticalAccentList"/>
    <dgm:cxn modelId="{C3125BA0-5EC0-E642-85AF-835964A19B88}" srcId="{4617E710-E2CF-5E4E-99A4-968BE7BF0F35}" destId="{AA506DFC-FE0F-454F-B8DF-59C1714960A9}" srcOrd="2" destOrd="0" parTransId="{5277C860-727D-354A-9B5B-B8AE25FF5FB3}" sibTransId="{3919BF98-3E0E-AF44-A207-89A6692063CB}"/>
    <dgm:cxn modelId="{1A0120B2-FD41-404F-A65B-F2A2C7A387B0}" type="presOf" srcId="{329E07C0-CD24-CD41-9BA4-036C73CECB36}" destId="{CAFFEDB2-6832-D04C-B1B3-9FD1085140CA}" srcOrd="0" destOrd="0" presId="urn:microsoft.com/office/officeart/2008/layout/VerticalAccentList"/>
    <dgm:cxn modelId="{E2406BF9-9B84-ED43-B6EB-B1CA08D8081C}" type="presParOf" srcId="{93A33405-0656-D445-B3AC-9670096DD5F9}" destId="{BE4999BF-0980-6041-87BF-3673B7CC728F}" srcOrd="0" destOrd="0" presId="urn:microsoft.com/office/officeart/2008/layout/VerticalAccentList"/>
    <dgm:cxn modelId="{50337C39-4D6D-A649-82C8-93B9FA87E08F}" type="presParOf" srcId="{BE4999BF-0980-6041-87BF-3673B7CC728F}" destId="{CAFFEDB2-6832-D04C-B1B3-9FD1085140CA}" srcOrd="0" destOrd="0" presId="urn:microsoft.com/office/officeart/2008/layout/VerticalAccentList"/>
    <dgm:cxn modelId="{597C2F07-FCBC-C94A-813E-4B862F8471AB}" type="presParOf" srcId="{93A33405-0656-D445-B3AC-9670096DD5F9}" destId="{C4E20D79-51E0-BA46-BC9E-5FD6ABD7D5A4}" srcOrd="1" destOrd="0" presId="urn:microsoft.com/office/officeart/2008/layout/VerticalAccentList"/>
    <dgm:cxn modelId="{E1035813-E523-614F-B43A-63C0D78F8398}" type="presParOf" srcId="{C4E20D79-51E0-BA46-BC9E-5FD6ABD7D5A4}" destId="{C4716EA6-964D-6941-90BB-DC61F64DF096}" srcOrd="0" destOrd="0" presId="urn:microsoft.com/office/officeart/2008/layout/VerticalAccentList"/>
    <dgm:cxn modelId="{8ACEF570-50EF-924E-80B0-5F4561B7D095}" type="presParOf" srcId="{C4E20D79-51E0-BA46-BC9E-5FD6ABD7D5A4}" destId="{13A4E211-A02C-2041-9D62-4A8D94F2D370}" srcOrd="1" destOrd="0" presId="urn:microsoft.com/office/officeart/2008/layout/VerticalAccentList"/>
    <dgm:cxn modelId="{00270234-8317-994B-A854-3569328A7736}" type="presParOf" srcId="{C4E20D79-51E0-BA46-BC9E-5FD6ABD7D5A4}" destId="{AE9064DB-086A-B745-84BA-423D9309CF4E}" srcOrd="2" destOrd="0" presId="urn:microsoft.com/office/officeart/2008/layout/VerticalAccentList"/>
    <dgm:cxn modelId="{E0C29546-1EBF-A94F-BF75-CF2F40D4B176}" type="presParOf" srcId="{C4E20D79-51E0-BA46-BC9E-5FD6ABD7D5A4}" destId="{53354CC7-85A0-D44F-94F6-98ED0DC91529}" srcOrd="3" destOrd="0" presId="urn:microsoft.com/office/officeart/2008/layout/VerticalAccentList"/>
    <dgm:cxn modelId="{46A9EEE3-20E0-E24B-A17F-E5AF5954B312}" type="presParOf" srcId="{C4E20D79-51E0-BA46-BC9E-5FD6ABD7D5A4}" destId="{9BBAB21B-7ECA-0445-A1CF-C62E4CFD2E76}" srcOrd="4" destOrd="0" presId="urn:microsoft.com/office/officeart/2008/layout/VerticalAccentList"/>
    <dgm:cxn modelId="{9F1E93DD-D32B-6347-B5BF-9F59E4109692}" type="presParOf" srcId="{C4E20D79-51E0-BA46-BC9E-5FD6ABD7D5A4}" destId="{ED73FCA3-350D-824F-AC1C-9926B74705FF}" srcOrd="5" destOrd="0" presId="urn:microsoft.com/office/officeart/2008/layout/VerticalAccentList"/>
    <dgm:cxn modelId="{4A6CB7FC-D981-4F4B-AC33-2C11F8262614}" type="presParOf" srcId="{C4E20D79-51E0-BA46-BC9E-5FD6ABD7D5A4}" destId="{AA697BDB-9B64-3143-A921-B22F25AE3A06}" srcOrd="6" destOrd="0" presId="urn:microsoft.com/office/officeart/2008/layout/VerticalAccentList"/>
    <dgm:cxn modelId="{595D598D-B302-EA4D-A605-C65C6CDAAB58}" type="presParOf" srcId="{93A33405-0656-D445-B3AC-9670096DD5F9}" destId="{D175F33D-951A-6D47-98EC-6C086AB26115}" srcOrd="2" destOrd="0" presId="urn:microsoft.com/office/officeart/2008/layout/VerticalAccentList"/>
    <dgm:cxn modelId="{52EB180E-DFDE-0F48-A43C-6D54DF972EF9}" type="presParOf" srcId="{93A33405-0656-D445-B3AC-9670096DD5F9}" destId="{03FED6F7-7FC4-EB48-ACEA-5919EB2F45AC}" srcOrd="3" destOrd="0" presId="urn:microsoft.com/office/officeart/2008/layout/VerticalAccentList"/>
    <dgm:cxn modelId="{03505EA0-59C7-C043-AA73-9DABEE9E12BF}" type="presParOf" srcId="{03FED6F7-7FC4-EB48-ACEA-5919EB2F45AC}" destId="{210EA4BD-EE73-F441-8165-0B46FD1473A9}" srcOrd="0" destOrd="0" presId="urn:microsoft.com/office/officeart/2008/layout/VerticalAccentList"/>
    <dgm:cxn modelId="{6C3162F4-FA64-8440-A034-3E4CB601E314}" type="presParOf" srcId="{93A33405-0656-D445-B3AC-9670096DD5F9}" destId="{0812CF10-DD23-4D46-B91E-46C9026DD825}" srcOrd="4" destOrd="0" presId="urn:microsoft.com/office/officeart/2008/layout/VerticalAccentList"/>
    <dgm:cxn modelId="{24E66410-3A09-2048-A526-697A3A67E521}" type="presParOf" srcId="{0812CF10-DD23-4D46-B91E-46C9026DD825}" destId="{0278AFD4-4FF6-8741-BC9D-88A8499670BB}" srcOrd="0" destOrd="0" presId="urn:microsoft.com/office/officeart/2008/layout/VerticalAccentList"/>
    <dgm:cxn modelId="{81E15AA4-D57F-9C4D-A1A1-939692837797}" type="presParOf" srcId="{0812CF10-DD23-4D46-B91E-46C9026DD825}" destId="{33D68FD7-2CCC-6F4B-8F65-228F38ABA0B6}" srcOrd="1" destOrd="0" presId="urn:microsoft.com/office/officeart/2008/layout/VerticalAccentList"/>
    <dgm:cxn modelId="{4E12C499-28DF-7E4D-B116-D8D327451EAE}" type="presParOf" srcId="{0812CF10-DD23-4D46-B91E-46C9026DD825}" destId="{B459C523-24D4-F543-B4C5-FBA2903DE0EA}" srcOrd="2" destOrd="0" presId="urn:microsoft.com/office/officeart/2008/layout/VerticalAccentList"/>
    <dgm:cxn modelId="{CE020C9A-6A7B-874C-9C87-A7F28D2DEC57}" type="presParOf" srcId="{0812CF10-DD23-4D46-B91E-46C9026DD825}" destId="{E488B454-CBC1-9347-BC19-3ABEF6F99644}" srcOrd="3" destOrd="0" presId="urn:microsoft.com/office/officeart/2008/layout/VerticalAccentList"/>
    <dgm:cxn modelId="{9A8A7A56-32A0-F64B-9907-5F32ACA934D6}" type="presParOf" srcId="{0812CF10-DD23-4D46-B91E-46C9026DD825}" destId="{D34607AC-B3E5-7C46-8FAE-A55ECD0E85F5}" srcOrd="4" destOrd="0" presId="urn:microsoft.com/office/officeart/2008/layout/VerticalAccentList"/>
    <dgm:cxn modelId="{5D6450EA-D104-5D4F-A815-04CF4C4EAE75}" type="presParOf" srcId="{0812CF10-DD23-4D46-B91E-46C9026DD825}" destId="{B3941757-BBCC-C24C-88E4-0C8EAE5DE9FB}" srcOrd="5" destOrd="0" presId="urn:microsoft.com/office/officeart/2008/layout/VerticalAccentList"/>
    <dgm:cxn modelId="{17D38CBA-1478-3E4B-864E-2C2BCAC9AEC1}" type="presParOf" srcId="{0812CF10-DD23-4D46-B91E-46C9026DD825}" destId="{647F22A8-2E57-1E4A-AF87-8DE62A371364}" srcOrd="6" destOrd="0" presId="urn:microsoft.com/office/officeart/2008/layout/VerticalAccentList"/>
    <dgm:cxn modelId="{0C8AF6A5-D0B5-FC44-8BEA-B92007578F12}" type="presParOf" srcId="{93A33405-0656-D445-B3AC-9670096DD5F9}" destId="{37A8534B-DABB-A14C-97C1-18D8744FDD9C}" srcOrd="5" destOrd="0" presId="urn:microsoft.com/office/officeart/2008/layout/VerticalAccentList"/>
    <dgm:cxn modelId="{BC3199A0-AF6E-4E45-ADAA-FAC3F3AA58B7}" type="presParOf" srcId="{93A33405-0656-D445-B3AC-9670096DD5F9}" destId="{5C69FA05-2750-1241-966B-73DE4ED6282F}" srcOrd="6" destOrd="0" presId="urn:microsoft.com/office/officeart/2008/layout/VerticalAccentList"/>
    <dgm:cxn modelId="{E42F5193-06E5-AA4D-A39F-CA0447477742}" type="presParOf" srcId="{5C69FA05-2750-1241-966B-73DE4ED6282F}" destId="{136A48D6-A905-6744-BF4E-FA407DBB0489}" srcOrd="0" destOrd="0" presId="urn:microsoft.com/office/officeart/2008/layout/VerticalAccentList"/>
    <dgm:cxn modelId="{27352136-7FE1-5A49-BED1-5E0D878453DF}" type="presParOf" srcId="{93A33405-0656-D445-B3AC-9670096DD5F9}" destId="{6D9F46B1-2444-0149-B534-1AC24A11F24F}" srcOrd="7" destOrd="0" presId="urn:microsoft.com/office/officeart/2008/layout/VerticalAccentList"/>
    <dgm:cxn modelId="{5A15F757-28F7-9F4D-AE95-A4BB88E5DE17}" type="presParOf" srcId="{6D9F46B1-2444-0149-B534-1AC24A11F24F}" destId="{0447EB30-41AA-6547-9B5A-20C0C27DCE39}" srcOrd="0" destOrd="0" presId="urn:microsoft.com/office/officeart/2008/layout/VerticalAccentList"/>
    <dgm:cxn modelId="{8486B67E-90C0-D647-A2AD-23A9FEDAE573}" type="presParOf" srcId="{6D9F46B1-2444-0149-B534-1AC24A11F24F}" destId="{B3AEA8EC-20E6-294C-93F8-4BB41108E902}" srcOrd="1" destOrd="0" presId="urn:microsoft.com/office/officeart/2008/layout/VerticalAccentList"/>
    <dgm:cxn modelId="{BB6BDBE0-FBB9-8440-85D2-C7EB21D32CC9}" type="presParOf" srcId="{6D9F46B1-2444-0149-B534-1AC24A11F24F}" destId="{C100AAFD-9966-7D47-B786-52E3DDB6619E}" srcOrd="2" destOrd="0" presId="urn:microsoft.com/office/officeart/2008/layout/VerticalAccentList"/>
    <dgm:cxn modelId="{8B4F35A9-A077-0A4B-A86E-E07D5EED314F}" type="presParOf" srcId="{6D9F46B1-2444-0149-B534-1AC24A11F24F}" destId="{95594C19-7E95-7F40-BD7A-3D6581A2FE31}" srcOrd="3" destOrd="0" presId="urn:microsoft.com/office/officeart/2008/layout/VerticalAccentList"/>
    <dgm:cxn modelId="{DA56C953-A911-2841-BE37-6B287755E2CF}" type="presParOf" srcId="{6D9F46B1-2444-0149-B534-1AC24A11F24F}" destId="{FE9F098F-159B-7444-8CC4-30EB98F25B08}" srcOrd="4" destOrd="0" presId="urn:microsoft.com/office/officeart/2008/layout/VerticalAccentList"/>
    <dgm:cxn modelId="{2B296F17-62CF-AB45-9A7E-41BB032888F8}" type="presParOf" srcId="{6D9F46B1-2444-0149-B534-1AC24A11F24F}" destId="{5C9C30F0-6C9F-CA4C-8294-25BB4CCEA833}" srcOrd="5" destOrd="0" presId="urn:microsoft.com/office/officeart/2008/layout/VerticalAccentList"/>
    <dgm:cxn modelId="{ED23DA70-DB46-AB42-AC8F-ABB199603069}" type="presParOf" srcId="{6D9F46B1-2444-0149-B534-1AC24A11F24F}" destId="{B7FD715C-E0D2-EC44-AD12-D000C9D27E3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241DD3B-51F1-AF4E-8527-15E3EAFD0187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D573A3-4BC2-5E4B-BDED-49F355D2E69B}">
      <dgm:prSet phldrT="[Text]" custT="1"/>
      <dgm:spPr/>
      <dgm:t>
        <a:bodyPr/>
        <a:lstStyle/>
        <a:p>
          <a:pPr algn="l"/>
          <a:r>
            <a:rPr lang="en-US" sz="1600" dirty="0"/>
            <a:t>Convincing DFSPs to be part of the project; no interest, relevance</a:t>
          </a:r>
        </a:p>
        <a:p>
          <a:pPr algn="l"/>
          <a:r>
            <a:rPr lang="en-US" sz="1600" dirty="0"/>
            <a:t>Manual operations</a:t>
          </a:r>
        </a:p>
        <a:p>
          <a:pPr algn="l"/>
          <a:r>
            <a:rPr lang="en-US" sz="1600" dirty="0"/>
            <a:t>Limited or lacking access to digital technology</a:t>
          </a:r>
        </a:p>
        <a:p>
          <a:pPr algn="l"/>
          <a:r>
            <a:rPr lang="en-US" sz="1600" dirty="0"/>
            <a:t>Little or no digital literacy</a:t>
          </a:r>
        </a:p>
        <a:p>
          <a:pPr algn="l"/>
          <a:r>
            <a:rPr lang="en-US" sz="1600" dirty="0"/>
            <a:t>Limited financial resources</a:t>
          </a:r>
        </a:p>
        <a:p>
          <a:pPr algn="l"/>
          <a:r>
            <a:rPr lang="en-US" sz="1600" dirty="0"/>
            <a:t>Not comfortable with online/self-learning training</a:t>
          </a:r>
        </a:p>
        <a:p>
          <a:pPr algn="l"/>
          <a:r>
            <a:rPr lang="en-US" sz="1600" dirty="0"/>
            <a:t>Language barrier </a:t>
          </a:r>
          <a:endParaRPr lang="en-GB" sz="1600" dirty="0"/>
        </a:p>
      </dgm:t>
    </dgm:pt>
    <dgm:pt modelId="{60272057-D82A-2441-AFDF-F2BEA91E9560}" type="parTrans" cxnId="{5885E972-B089-5945-AD9B-382BDA4A0960}">
      <dgm:prSet/>
      <dgm:spPr/>
      <dgm:t>
        <a:bodyPr/>
        <a:lstStyle/>
        <a:p>
          <a:endParaRPr lang="en-GB"/>
        </a:p>
      </dgm:t>
    </dgm:pt>
    <dgm:pt modelId="{B6D0A3E5-1DE5-514C-B9D3-B4E88BB6613D}" type="sibTrans" cxnId="{5885E972-B089-5945-AD9B-382BDA4A0960}">
      <dgm:prSet/>
      <dgm:spPr/>
      <dgm:t>
        <a:bodyPr/>
        <a:lstStyle/>
        <a:p>
          <a:endParaRPr lang="en-GB"/>
        </a:p>
      </dgm:t>
    </dgm:pt>
    <dgm:pt modelId="{1BE1001E-895C-1940-A940-F8E13FDB65D0}">
      <dgm:prSet phldrT="[Text]"/>
      <dgm:spPr/>
      <dgm:t>
        <a:bodyPr/>
        <a:lstStyle/>
        <a:p>
          <a:pPr algn="l"/>
          <a:r>
            <a:rPr lang="en-US" dirty="0"/>
            <a:t>Better understanding of open- source technology, </a:t>
          </a:r>
        </a:p>
        <a:p>
          <a:pPr algn="l"/>
          <a:r>
            <a:rPr lang="en-US" dirty="0"/>
            <a:t>National switch/TIPS fundamentals</a:t>
          </a:r>
        </a:p>
        <a:p>
          <a:pPr algn="l"/>
          <a:r>
            <a:rPr lang="en-US" dirty="0"/>
            <a:t>Gained/increased knowledge on digital technology </a:t>
          </a:r>
        </a:p>
        <a:p>
          <a:pPr algn="l"/>
          <a:r>
            <a:rPr lang="en-US" dirty="0"/>
            <a:t>Firsthand experience on benefits of digital technology; increased operational efficiency (record keeping, reporting (management, statutory, regulatory), improving provision of services to members</a:t>
          </a:r>
          <a:endParaRPr lang="en-GB" dirty="0"/>
        </a:p>
      </dgm:t>
    </dgm:pt>
    <dgm:pt modelId="{D08737FD-D730-BC44-AB55-E564C584F2DC}" type="parTrans" cxnId="{CAC2CF19-F5A6-2046-A646-8593A8EC92B4}">
      <dgm:prSet/>
      <dgm:spPr/>
      <dgm:t>
        <a:bodyPr/>
        <a:lstStyle/>
        <a:p>
          <a:endParaRPr lang="en-GB"/>
        </a:p>
      </dgm:t>
    </dgm:pt>
    <dgm:pt modelId="{808D7A1F-FF0A-8B43-B269-32D032D5E9E6}" type="sibTrans" cxnId="{CAC2CF19-F5A6-2046-A646-8593A8EC92B4}">
      <dgm:prSet/>
      <dgm:spPr/>
      <dgm:t>
        <a:bodyPr/>
        <a:lstStyle/>
        <a:p>
          <a:endParaRPr lang="en-GB"/>
        </a:p>
      </dgm:t>
    </dgm:pt>
    <dgm:pt modelId="{F21D1ABB-B43E-1649-8940-8E798D88258B}">
      <dgm:prSet phldrT="[Text]"/>
      <dgm:spPr/>
      <dgm:t>
        <a:bodyPr/>
        <a:lstStyle/>
        <a:p>
          <a:r>
            <a:rPr lang="en-US" dirty="0" err="1"/>
            <a:t>Saccos</a:t>
          </a:r>
          <a:r>
            <a:rPr lang="en-US" dirty="0"/>
            <a:t> CBS solution, </a:t>
          </a:r>
        </a:p>
        <a:p>
          <a:r>
            <a:rPr lang="en-US" dirty="0"/>
            <a:t>Well structured </a:t>
          </a:r>
          <a:r>
            <a:rPr lang="en-US" dirty="0" err="1"/>
            <a:t>Pactical</a:t>
          </a:r>
          <a:r>
            <a:rPr lang="en-US" dirty="0"/>
            <a:t>/hands on capacity building</a:t>
          </a:r>
        </a:p>
        <a:p>
          <a:r>
            <a:rPr lang="en-US" dirty="0"/>
            <a:t>Increased awareness on Microfinance Act</a:t>
          </a:r>
        </a:p>
        <a:p>
          <a:r>
            <a:rPr lang="en-US" dirty="0"/>
            <a:t>Finance to support the above</a:t>
          </a:r>
        </a:p>
      </dgm:t>
    </dgm:pt>
    <dgm:pt modelId="{C977E5D3-AE62-0941-9457-F077CFF73830}" type="parTrans" cxnId="{14CEE7D8-BE53-5240-AA68-C98F88F82C48}">
      <dgm:prSet/>
      <dgm:spPr/>
      <dgm:t>
        <a:bodyPr/>
        <a:lstStyle/>
        <a:p>
          <a:endParaRPr lang="en-GB"/>
        </a:p>
      </dgm:t>
    </dgm:pt>
    <dgm:pt modelId="{B344734D-85C8-8F46-B50C-877F14CE5178}" type="sibTrans" cxnId="{14CEE7D8-BE53-5240-AA68-C98F88F82C48}">
      <dgm:prSet/>
      <dgm:spPr/>
      <dgm:t>
        <a:bodyPr/>
        <a:lstStyle/>
        <a:p>
          <a:endParaRPr lang="en-GB"/>
        </a:p>
      </dgm:t>
    </dgm:pt>
    <dgm:pt modelId="{53FCE18B-4CA3-2245-9A11-8FFCFCBECB59}" type="pres">
      <dgm:prSet presAssocID="{7241DD3B-51F1-AF4E-8527-15E3EAFD0187}" presName="Name0" presStyleCnt="0">
        <dgm:presLayoutVars>
          <dgm:dir/>
          <dgm:resizeHandles val="exact"/>
        </dgm:presLayoutVars>
      </dgm:prSet>
      <dgm:spPr/>
    </dgm:pt>
    <dgm:pt modelId="{B60A3BF0-5BDE-134B-8DAC-547786DCB747}" type="pres">
      <dgm:prSet presAssocID="{CDD573A3-4BC2-5E4B-BDED-49F355D2E69B}" presName="node" presStyleLbl="node1" presStyleIdx="0" presStyleCnt="3">
        <dgm:presLayoutVars>
          <dgm:bulletEnabled val="1"/>
        </dgm:presLayoutVars>
      </dgm:prSet>
      <dgm:spPr/>
    </dgm:pt>
    <dgm:pt modelId="{309DDFA5-72CD-3345-B93D-0E78795506C7}" type="pres">
      <dgm:prSet presAssocID="{B6D0A3E5-1DE5-514C-B9D3-B4E88BB6613D}" presName="sibTrans" presStyleCnt="0"/>
      <dgm:spPr/>
    </dgm:pt>
    <dgm:pt modelId="{103F1A4A-88C5-164D-BABD-304E1657513D}" type="pres">
      <dgm:prSet presAssocID="{1BE1001E-895C-1940-A940-F8E13FDB65D0}" presName="node" presStyleLbl="node1" presStyleIdx="1" presStyleCnt="3">
        <dgm:presLayoutVars>
          <dgm:bulletEnabled val="1"/>
        </dgm:presLayoutVars>
      </dgm:prSet>
      <dgm:spPr/>
    </dgm:pt>
    <dgm:pt modelId="{B1AA366A-58B5-AF49-80C8-4F2B507E3B40}" type="pres">
      <dgm:prSet presAssocID="{808D7A1F-FF0A-8B43-B269-32D032D5E9E6}" presName="sibTrans" presStyleCnt="0"/>
      <dgm:spPr/>
    </dgm:pt>
    <dgm:pt modelId="{FD60A4AA-23CE-3F40-8695-E5F61B21A256}" type="pres">
      <dgm:prSet presAssocID="{F21D1ABB-B43E-1649-8940-8E798D88258B}" presName="node" presStyleLbl="node1" presStyleIdx="2" presStyleCnt="3">
        <dgm:presLayoutVars>
          <dgm:bulletEnabled val="1"/>
        </dgm:presLayoutVars>
      </dgm:prSet>
      <dgm:spPr/>
    </dgm:pt>
  </dgm:ptLst>
  <dgm:cxnLst>
    <dgm:cxn modelId="{B54A6E19-1F68-D44C-9CA5-B6726563E8AF}" type="presOf" srcId="{1BE1001E-895C-1940-A940-F8E13FDB65D0}" destId="{103F1A4A-88C5-164D-BABD-304E1657513D}" srcOrd="0" destOrd="0" presId="urn:microsoft.com/office/officeart/2005/8/layout/hList6"/>
    <dgm:cxn modelId="{CAC2CF19-F5A6-2046-A646-8593A8EC92B4}" srcId="{7241DD3B-51F1-AF4E-8527-15E3EAFD0187}" destId="{1BE1001E-895C-1940-A940-F8E13FDB65D0}" srcOrd="1" destOrd="0" parTransId="{D08737FD-D730-BC44-AB55-E564C584F2DC}" sibTransId="{808D7A1F-FF0A-8B43-B269-32D032D5E9E6}"/>
    <dgm:cxn modelId="{5885E972-B089-5945-AD9B-382BDA4A0960}" srcId="{7241DD3B-51F1-AF4E-8527-15E3EAFD0187}" destId="{CDD573A3-4BC2-5E4B-BDED-49F355D2E69B}" srcOrd="0" destOrd="0" parTransId="{60272057-D82A-2441-AFDF-F2BEA91E9560}" sibTransId="{B6D0A3E5-1DE5-514C-B9D3-B4E88BB6613D}"/>
    <dgm:cxn modelId="{B39B7194-B76F-4E4C-96F7-125D102646E4}" type="presOf" srcId="{7241DD3B-51F1-AF4E-8527-15E3EAFD0187}" destId="{53FCE18B-4CA3-2245-9A11-8FFCFCBECB59}" srcOrd="0" destOrd="0" presId="urn:microsoft.com/office/officeart/2005/8/layout/hList6"/>
    <dgm:cxn modelId="{14CEE7D8-BE53-5240-AA68-C98F88F82C48}" srcId="{7241DD3B-51F1-AF4E-8527-15E3EAFD0187}" destId="{F21D1ABB-B43E-1649-8940-8E798D88258B}" srcOrd="2" destOrd="0" parTransId="{C977E5D3-AE62-0941-9457-F077CFF73830}" sibTransId="{B344734D-85C8-8F46-B50C-877F14CE5178}"/>
    <dgm:cxn modelId="{4A83DCF0-E293-0B43-9FFE-048C4ACCA292}" type="presOf" srcId="{F21D1ABB-B43E-1649-8940-8E798D88258B}" destId="{FD60A4AA-23CE-3F40-8695-E5F61B21A256}" srcOrd="0" destOrd="0" presId="urn:microsoft.com/office/officeart/2005/8/layout/hList6"/>
    <dgm:cxn modelId="{A2AF8DF3-88C7-C447-8778-A15A1DF2D265}" type="presOf" srcId="{CDD573A3-4BC2-5E4B-BDED-49F355D2E69B}" destId="{B60A3BF0-5BDE-134B-8DAC-547786DCB747}" srcOrd="0" destOrd="0" presId="urn:microsoft.com/office/officeart/2005/8/layout/hList6"/>
    <dgm:cxn modelId="{9B609AA8-CE7C-7B48-8AAB-FDECC850E8BA}" type="presParOf" srcId="{53FCE18B-4CA3-2245-9A11-8FFCFCBECB59}" destId="{B60A3BF0-5BDE-134B-8DAC-547786DCB747}" srcOrd="0" destOrd="0" presId="urn:microsoft.com/office/officeart/2005/8/layout/hList6"/>
    <dgm:cxn modelId="{A1A2061C-0307-7144-BC2E-DBBAB07FA7B9}" type="presParOf" srcId="{53FCE18B-4CA3-2245-9A11-8FFCFCBECB59}" destId="{309DDFA5-72CD-3345-B93D-0E78795506C7}" srcOrd="1" destOrd="0" presId="urn:microsoft.com/office/officeart/2005/8/layout/hList6"/>
    <dgm:cxn modelId="{024F0DA2-2E9A-ED4A-8A5C-680378CEEF48}" type="presParOf" srcId="{53FCE18B-4CA3-2245-9A11-8FFCFCBECB59}" destId="{103F1A4A-88C5-164D-BABD-304E1657513D}" srcOrd="2" destOrd="0" presId="urn:microsoft.com/office/officeart/2005/8/layout/hList6"/>
    <dgm:cxn modelId="{52C4EEA8-FA0C-7846-882A-752EC1C4B3FC}" type="presParOf" srcId="{53FCE18B-4CA3-2245-9A11-8FFCFCBECB59}" destId="{B1AA366A-58B5-AF49-80C8-4F2B507E3B40}" srcOrd="3" destOrd="0" presId="urn:microsoft.com/office/officeart/2005/8/layout/hList6"/>
    <dgm:cxn modelId="{031A932A-03AB-BE40-A34A-16E28FCD90FE}" type="presParOf" srcId="{53FCE18B-4CA3-2245-9A11-8FFCFCBECB59}" destId="{FD60A4AA-23CE-3F40-8695-E5F61B21A25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929784-3839-6A4F-BE05-8BB66EEE1A2C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948733-B75F-6D4A-978C-61B20B632636}">
      <dgm:prSet phldrT="[Text]"/>
      <dgm:spPr/>
      <dgm:t>
        <a:bodyPr/>
        <a:lstStyle/>
        <a:p>
          <a:r>
            <a:rPr lang="en-US" dirty="0"/>
            <a:t>Describes the </a:t>
          </a:r>
          <a:r>
            <a:rPr lang="en-US" b="1" dirty="0"/>
            <a:t>status of the MFI, SACCO industry </a:t>
          </a:r>
          <a:r>
            <a:rPr lang="en-US" dirty="0"/>
            <a:t>and </a:t>
          </a:r>
          <a:r>
            <a:rPr lang="en-US" b="1" dirty="0"/>
            <a:t>reviews the policies and regulations </a:t>
          </a:r>
          <a:r>
            <a:rPr lang="en-US" dirty="0"/>
            <a:t>affecting the various Tiers</a:t>
          </a:r>
          <a:endParaRPr lang="en-GB" dirty="0"/>
        </a:p>
      </dgm:t>
    </dgm:pt>
    <dgm:pt modelId="{3610C53A-099A-C24F-93D2-21A5802DADDC}" type="parTrans" cxnId="{48B84720-9CB9-0740-9B26-7A6BE84A3805}">
      <dgm:prSet/>
      <dgm:spPr/>
      <dgm:t>
        <a:bodyPr/>
        <a:lstStyle/>
        <a:p>
          <a:endParaRPr lang="en-GB"/>
        </a:p>
      </dgm:t>
    </dgm:pt>
    <dgm:pt modelId="{6E8E8CAC-B83D-8C47-8D32-31D8EC38442B}" type="sibTrans" cxnId="{48B84720-9CB9-0740-9B26-7A6BE84A3805}">
      <dgm:prSet/>
      <dgm:spPr/>
      <dgm:t>
        <a:bodyPr/>
        <a:lstStyle/>
        <a:p>
          <a:endParaRPr lang="en-GB"/>
        </a:p>
      </dgm:t>
    </dgm:pt>
    <dgm:pt modelId="{A84CEA23-9E65-8240-A2B0-B11D7FF30E0F}">
      <dgm:prSet phldrT="[Text]"/>
      <dgm:spPr/>
      <dgm:t>
        <a:bodyPr/>
        <a:lstStyle/>
        <a:p>
          <a:r>
            <a:rPr lang="en-US" dirty="0"/>
            <a:t>Aims to provide a snapshot analysis of the </a:t>
          </a:r>
          <a:r>
            <a:rPr lang="en-US" b="1" dirty="0"/>
            <a:t>state of the MFI industry </a:t>
          </a:r>
          <a:r>
            <a:rPr lang="en-US" dirty="0"/>
            <a:t>in Tanzania</a:t>
          </a:r>
        </a:p>
        <a:p>
          <a:r>
            <a:rPr lang="en-US" dirty="0"/>
            <a:t> Highlight </a:t>
          </a:r>
          <a:r>
            <a:rPr lang="en-US" b="1" dirty="0"/>
            <a:t>options to accelerate MFI participation </a:t>
          </a:r>
          <a:r>
            <a:rPr lang="en-US" dirty="0"/>
            <a:t>in Tanzania’s wider inclusive digital economy.</a:t>
          </a:r>
          <a:endParaRPr lang="en-GB" dirty="0"/>
        </a:p>
      </dgm:t>
    </dgm:pt>
    <dgm:pt modelId="{E72CB6D5-EC15-0142-AA86-BCFCD661E2EE}" type="parTrans" cxnId="{DB2D3A36-4FCF-4843-A5C0-E9E8AC7C156E}">
      <dgm:prSet/>
      <dgm:spPr/>
      <dgm:t>
        <a:bodyPr/>
        <a:lstStyle/>
        <a:p>
          <a:endParaRPr lang="en-GB"/>
        </a:p>
      </dgm:t>
    </dgm:pt>
    <dgm:pt modelId="{AA9FC22D-AD39-3B43-93E8-6A1D2FDF2C5C}" type="sibTrans" cxnId="{DB2D3A36-4FCF-4843-A5C0-E9E8AC7C156E}">
      <dgm:prSet/>
      <dgm:spPr/>
      <dgm:t>
        <a:bodyPr/>
        <a:lstStyle/>
        <a:p>
          <a:endParaRPr lang="en-GB"/>
        </a:p>
      </dgm:t>
    </dgm:pt>
    <dgm:pt modelId="{ECF8AC10-1DF7-5A49-9819-AC01AC6B03D7}" type="pres">
      <dgm:prSet presAssocID="{9C929784-3839-6A4F-BE05-8BB66EEE1A2C}" presName="Name0" presStyleCnt="0">
        <dgm:presLayoutVars>
          <dgm:dir/>
          <dgm:resizeHandles val="exact"/>
        </dgm:presLayoutVars>
      </dgm:prSet>
      <dgm:spPr/>
    </dgm:pt>
    <dgm:pt modelId="{B28287FA-9B25-F64C-94D6-92A5DF7B3C5B}" type="pres">
      <dgm:prSet presAssocID="{CF948733-B75F-6D4A-978C-61B20B632636}" presName="node" presStyleLbl="node1" presStyleIdx="0" presStyleCnt="2">
        <dgm:presLayoutVars>
          <dgm:bulletEnabled val="1"/>
        </dgm:presLayoutVars>
      </dgm:prSet>
      <dgm:spPr/>
    </dgm:pt>
    <dgm:pt modelId="{0D47AF1B-DBDD-0242-B407-05812BE02D71}" type="pres">
      <dgm:prSet presAssocID="{6E8E8CAC-B83D-8C47-8D32-31D8EC38442B}" presName="sibTrans" presStyleCnt="0"/>
      <dgm:spPr/>
    </dgm:pt>
    <dgm:pt modelId="{AD781231-4323-974F-9957-50B22A52A1C4}" type="pres">
      <dgm:prSet presAssocID="{A84CEA23-9E65-8240-A2B0-B11D7FF30E0F}" presName="node" presStyleLbl="node1" presStyleIdx="1" presStyleCnt="2">
        <dgm:presLayoutVars>
          <dgm:bulletEnabled val="1"/>
        </dgm:presLayoutVars>
      </dgm:prSet>
      <dgm:spPr/>
    </dgm:pt>
  </dgm:ptLst>
  <dgm:cxnLst>
    <dgm:cxn modelId="{A260BB13-A992-734A-A4A4-CFE6CCC9CC45}" type="presOf" srcId="{CF948733-B75F-6D4A-978C-61B20B632636}" destId="{B28287FA-9B25-F64C-94D6-92A5DF7B3C5B}" srcOrd="0" destOrd="0" presId="urn:microsoft.com/office/officeart/2005/8/layout/hList6"/>
    <dgm:cxn modelId="{48B84720-9CB9-0740-9B26-7A6BE84A3805}" srcId="{9C929784-3839-6A4F-BE05-8BB66EEE1A2C}" destId="{CF948733-B75F-6D4A-978C-61B20B632636}" srcOrd="0" destOrd="0" parTransId="{3610C53A-099A-C24F-93D2-21A5802DADDC}" sibTransId="{6E8E8CAC-B83D-8C47-8D32-31D8EC38442B}"/>
    <dgm:cxn modelId="{DB2D3A36-4FCF-4843-A5C0-E9E8AC7C156E}" srcId="{9C929784-3839-6A4F-BE05-8BB66EEE1A2C}" destId="{A84CEA23-9E65-8240-A2B0-B11D7FF30E0F}" srcOrd="1" destOrd="0" parTransId="{E72CB6D5-EC15-0142-AA86-BCFCD661E2EE}" sibTransId="{AA9FC22D-AD39-3B43-93E8-6A1D2FDF2C5C}"/>
    <dgm:cxn modelId="{A208B085-16C0-5643-8465-E916B2C86CE9}" type="presOf" srcId="{9C929784-3839-6A4F-BE05-8BB66EEE1A2C}" destId="{ECF8AC10-1DF7-5A49-9819-AC01AC6B03D7}" srcOrd="0" destOrd="0" presId="urn:microsoft.com/office/officeart/2005/8/layout/hList6"/>
    <dgm:cxn modelId="{2ED1DFE6-E9B1-8945-9DC4-C00DF123AFA6}" type="presOf" srcId="{A84CEA23-9E65-8240-A2B0-B11D7FF30E0F}" destId="{AD781231-4323-974F-9957-50B22A52A1C4}" srcOrd="0" destOrd="0" presId="urn:microsoft.com/office/officeart/2005/8/layout/hList6"/>
    <dgm:cxn modelId="{7940D874-9BBD-F547-826F-4782C541BB5F}" type="presParOf" srcId="{ECF8AC10-1DF7-5A49-9819-AC01AC6B03D7}" destId="{B28287FA-9B25-F64C-94D6-92A5DF7B3C5B}" srcOrd="0" destOrd="0" presId="urn:microsoft.com/office/officeart/2005/8/layout/hList6"/>
    <dgm:cxn modelId="{02192851-71A6-FE48-A039-60BB1B4923AA}" type="presParOf" srcId="{ECF8AC10-1DF7-5A49-9819-AC01AC6B03D7}" destId="{0D47AF1B-DBDD-0242-B407-05812BE02D71}" srcOrd="1" destOrd="0" presId="urn:microsoft.com/office/officeart/2005/8/layout/hList6"/>
    <dgm:cxn modelId="{35BF8F21-328A-014D-95B5-C8CD5BEF7802}" type="presParOf" srcId="{ECF8AC10-1DF7-5A49-9819-AC01AC6B03D7}" destId="{AD781231-4323-974F-9957-50B22A52A1C4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FE6D0CC-BF02-5844-B372-897715F11D29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9AB8F-3D9E-4641-89B5-E0149ABC9F84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GB" sz="1600" b="1" dirty="0">
              <a:solidFill>
                <a:schemeClr val="bg1"/>
              </a:solidFill>
              <a:latin typeface="Century Gothic" panose="020B0502020202020204" pitchFamily="34" charset="0"/>
            </a:rPr>
            <a:t>1. Digitize processes </a:t>
          </a:r>
          <a:endParaRPr lang="en-US" sz="1600" b="1" i="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gm:t>
    </dgm:pt>
    <dgm:pt modelId="{B113360E-BB3D-9C46-BFEF-8DBC218B5390}" type="parTrans" cxnId="{F6AD0EA4-913D-A24D-8AB1-DABA81948D23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1BF1ED24-394D-D94B-B68C-53F20AF57BDE}" type="sibTrans" cxnId="{F6AD0EA4-913D-A24D-8AB1-DABA81948D23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8CB4CAED-B497-8B48-B660-245D08E2540D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GB" sz="1600" b="1" dirty="0">
              <a:solidFill>
                <a:schemeClr val="bg1"/>
              </a:solidFill>
              <a:latin typeface="Century Gothic" panose="020B0502020202020204" pitchFamily="34" charset="0"/>
            </a:rPr>
            <a:t>2. Digitize product and business models</a:t>
          </a:r>
          <a:endParaRPr lang="en-US" sz="1600" b="1" i="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gm:t>
    </dgm:pt>
    <dgm:pt modelId="{9C2793EA-3896-5843-945B-390823CCE0AD}" type="parTrans" cxnId="{30486BBE-EB20-774E-B825-82370D70F98E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328D928A-A9E5-6B46-96D6-09B8D6490C86}" type="sibTrans" cxnId="{30486BBE-EB20-774E-B825-82370D70F98E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9B1C9EAF-A18A-744F-84A7-A244A2309DED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GB" sz="1600" b="1" dirty="0">
              <a:solidFill>
                <a:schemeClr val="bg1"/>
              </a:solidFill>
              <a:latin typeface="Century Gothic" panose="020B0502020202020204" pitchFamily="34" charset="0"/>
            </a:rPr>
            <a:t>3. Digitize channels </a:t>
          </a:r>
          <a:endParaRPr lang="en-US" sz="1600" b="1" i="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gm:t>
    </dgm:pt>
    <dgm:pt modelId="{6A7D147C-1070-3D49-9AFE-9E224027A7DA}" type="parTrans" cxnId="{C933C666-664C-D94D-B5C6-7B74E17A5B32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A6B7B62B-FFF8-8847-B1B1-43FA8B4905E7}" type="sibTrans" cxnId="{C933C666-664C-D94D-B5C6-7B74E17A5B32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A2CAA938-1C62-2D47-9934-03D6DFC1DD31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US" sz="1600" b="1" i="0" dirty="0">
              <a:solidFill>
                <a:schemeClr val="bg1"/>
              </a:solidFill>
              <a:latin typeface="Century Gothic" panose="020B0502020202020204" pitchFamily="34" charset="0"/>
              <a:ea typeface="Lato Black" panose="020F0502020204030203" pitchFamily="34" charset="0"/>
              <a:cs typeface="Lato Black" panose="020F0502020204030203" pitchFamily="34" charset="0"/>
            </a:rPr>
            <a:t>4. Digitize engagement with people</a:t>
          </a:r>
        </a:p>
      </dgm:t>
    </dgm:pt>
    <dgm:pt modelId="{ADA10F2E-6CCE-0A4D-A471-3D02786DD40B}" type="parTrans" cxnId="{E47532E4-7688-3049-8BD0-93CCD7050380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4DA38114-ECD3-1C49-8FAA-ABD03ECA794B}" type="sibTrans" cxnId="{E47532E4-7688-3049-8BD0-93CCD7050380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71E57CC4-8B27-6C48-B9E2-29B0BB3172F6}" type="pres">
      <dgm:prSet presAssocID="{9FE6D0CC-BF02-5844-B372-897715F11D2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D412245-ABA2-3F44-9366-840AC2FCC1CA}" type="pres">
      <dgm:prSet presAssocID="{9FE6D0CC-BF02-5844-B372-897715F11D29}" presName="children" presStyleCnt="0"/>
      <dgm:spPr/>
    </dgm:pt>
    <dgm:pt modelId="{8991FB06-5840-2342-AA04-D33F87012154}" type="pres">
      <dgm:prSet presAssocID="{9FE6D0CC-BF02-5844-B372-897715F11D29}" presName="childPlaceholder" presStyleCnt="0"/>
      <dgm:spPr/>
    </dgm:pt>
    <dgm:pt modelId="{504603CD-8CA8-1245-B01A-D741041BC7E8}" type="pres">
      <dgm:prSet presAssocID="{9FE6D0CC-BF02-5844-B372-897715F11D29}" presName="circle" presStyleCnt="0"/>
      <dgm:spPr/>
    </dgm:pt>
    <dgm:pt modelId="{1635785C-E501-AA47-9D47-8CEAC2B43B99}" type="pres">
      <dgm:prSet presAssocID="{9FE6D0CC-BF02-5844-B372-897715F11D29}" presName="quadrant1" presStyleLbl="node1" presStyleIdx="0" presStyleCnt="4" custAng="5400000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FB1D9A29-3983-7F42-8638-A1B1EF1C0818}" type="pres">
      <dgm:prSet presAssocID="{9FE6D0CC-BF02-5844-B372-897715F11D29}" presName="quadrant2" presStyleLbl="node1" presStyleIdx="1" presStyleCnt="4" custAng="5400000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D3370D2C-E85B-2044-978B-22DF95DC05D8}" type="pres">
      <dgm:prSet presAssocID="{9FE6D0CC-BF02-5844-B372-897715F11D29}" presName="quadrant3" presStyleLbl="node1" presStyleIdx="2" presStyleCnt="4" custAng="5400000" custLinFactNeighborX="3440" custLinFactNeighborY="1121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7DDC1288-138E-5B42-BC19-618D6AB04A56}" type="pres">
      <dgm:prSet presAssocID="{9FE6D0CC-BF02-5844-B372-897715F11D29}" presName="quadrant4" presStyleLbl="node1" presStyleIdx="3" presStyleCnt="4" custAng="5400000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6D86628A-DC9B-5A4F-A16B-CFF3CDC60071}" type="pres">
      <dgm:prSet presAssocID="{9FE6D0CC-BF02-5844-B372-897715F11D29}" presName="quadrantPlaceholder" presStyleCnt="0"/>
      <dgm:spPr/>
    </dgm:pt>
    <dgm:pt modelId="{CA6EE9D6-7F40-074B-8A2C-F1556A549FBB}" type="pres">
      <dgm:prSet presAssocID="{9FE6D0CC-BF02-5844-B372-897715F11D29}" presName="center1" presStyleLbl="fgShp" presStyleIdx="0" presStyleCnt="2"/>
      <dgm:spPr/>
    </dgm:pt>
    <dgm:pt modelId="{D32218B1-68F7-A742-8F4C-4DF0185E6D11}" type="pres">
      <dgm:prSet presAssocID="{9FE6D0CC-BF02-5844-B372-897715F11D29}" presName="center2" presStyleLbl="fgShp" presStyleIdx="1" presStyleCnt="2"/>
      <dgm:spPr/>
    </dgm:pt>
  </dgm:ptLst>
  <dgm:cxnLst>
    <dgm:cxn modelId="{D5365932-17B4-D745-9E99-20392B2DE029}" type="presOf" srcId="{9B1C9EAF-A18A-744F-84A7-A244A2309DED}" destId="{D3370D2C-E85B-2044-978B-22DF95DC05D8}" srcOrd="0" destOrd="0" presId="urn:microsoft.com/office/officeart/2005/8/layout/cycle4"/>
    <dgm:cxn modelId="{C933C666-664C-D94D-B5C6-7B74E17A5B32}" srcId="{9FE6D0CC-BF02-5844-B372-897715F11D29}" destId="{9B1C9EAF-A18A-744F-84A7-A244A2309DED}" srcOrd="2" destOrd="0" parTransId="{6A7D147C-1070-3D49-9AFE-9E224027A7DA}" sibTransId="{A6B7B62B-FFF8-8847-B1B1-43FA8B4905E7}"/>
    <dgm:cxn modelId="{22292592-F932-D444-B8A8-E2D696016F2D}" type="presOf" srcId="{A2CAA938-1C62-2D47-9934-03D6DFC1DD31}" destId="{7DDC1288-138E-5B42-BC19-618D6AB04A56}" srcOrd="0" destOrd="0" presId="urn:microsoft.com/office/officeart/2005/8/layout/cycle4"/>
    <dgm:cxn modelId="{F6AD0EA4-913D-A24D-8AB1-DABA81948D23}" srcId="{9FE6D0CC-BF02-5844-B372-897715F11D29}" destId="{3D59AB8F-3D9E-4641-89B5-E0149ABC9F84}" srcOrd="0" destOrd="0" parTransId="{B113360E-BB3D-9C46-BFEF-8DBC218B5390}" sibTransId="{1BF1ED24-394D-D94B-B68C-53F20AF57BDE}"/>
    <dgm:cxn modelId="{30486BBE-EB20-774E-B825-82370D70F98E}" srcId="{9FE6D0CC-BF02-5844-B372-897715F11D29}" destId="{8CB4CAED-B497-8B48-B660-245D08E2540D}" srcOrd="1" destOrd="0" parTransId="{9C2793EA-3896-5843-945B-390823CCE0AD}" sibTransId="{328D928A-A9E5-6B46-96D6-09B8D6490C86}"/>
    <dgm:cxn modelId="{D84D46C4-FD3B-0943-A291-85C69AB1E843}" type="presOf" srcId="{9FE6D0CC-BF02-5844-B372-897715F11D29}" destId="{71E57CC4-8B27-6C48-B9E2-29B0BB3172F6}" srcOrd="0" destOrd="0" presId="urn:microsoft.com/office/officeart/2005/8/layout/cycle4"/>
    <dgm:cxn modelId="{5B0042DF-3B63-BE4B-9E66-D9B4281026EF}" type="presOf" srcId="{8CB4CAED-B497-8B48-B660-245D08E2540D}" destId="{FB1D9A29-3983-7F42-8638-A1B1EF1C0818}" srcOrd="0" destOrd="0" presId="urn:microsoft.com/office/officeart/2005/8/layout/cycle4"/>
    <dgm:cxn modelId="{E47532E4-7688-3049-8BD0-93CCD7050380}" srcId="{9FE6D0CC-BF02-5844-B372-897715F11D29}" destId="{A2CAA938-1C62-2D47-9934-03D6DFC1DD31}" srcOrd="3" destOrd="0" parTransId="{ADA10F2E-6CCE-0A4D-A471-3D02786DD40B}" sibTransId="{4DA38114-ECD3-1C49-8FAA-ABD03ECA794B}"/>
    <dgm:cxn modelId="{CC279DF6-873B-324F-BB36-55BA3C9F40D7}" type="presOf" srcId="{3D59AB8F-3D9E-4641-89B5-E0149ABC9F84}" destId="{1635785C-E501-AA47-9D47-8CEAC2B43B99}" srcOrd="0" destOrd="0" presId="urn:microsoft.com/office/officeart/2005/8/layout/cycle4"/>
    <dgm:cxn modelId="{172F062F-F7CA-7C43-8BDE-9F74B632F30B}" type="presParOf" srcId="{71E57CC4-8B27-6C48-B9E2-29B0BB3172F6}" destId="{AD412245-ABA2-3F44-9366-840AC2FCC1CA}" srcOrd="0" destOrd="0" presId="urn:microsoft.com/office/officeart/2005/8/layout/cycle4"/>
    <dgm:cxn modelId="{5E1F6885-4582-9B47-8590-E0E86212B8F0}" type="presParOf" srcId="{AD412245-ABA2-3F44-9366-840AC2FCC1CA}" destId="{8991FB06-5840-2342-AA04-D33F87012154}" srcOrd="0" destOrd="0" presId="urn:microsoft.com/office/officeart/2005/8/layout/cycle4"/>
    <dgm:cxn modelId="{A6A17078-7584-D443-812D-C0D7E99440A9}" type="presParOf" srcId="{71E57CC4-8B27-6C48-B9E2-29B0BB3172F6}" destId="{504603CD-8CA8-1245-B01A-D741041BC7E8}" srcOrd="1" destOrd="0" presId="urn:microsoft.com/office/officeart/2005/8/layout/cycle4"/>
    <dgm:cxn modelId="{E965B48E-C002-754A-BC40-01E3B6C82CB8}" type="presParOf" srcId="{504603CD-8CA8-1245-B01A-D741041BC7E8}" destId="{1635785C-E501-AA47-9D47-8CEAC2B43B99}" srcOrd="0" destOrd="0" presId="urn:microsoft.com/office/officeart/2005/8/layout/cycle4"/>
    <dgm:cxn modelId="{F6D7BA9E-C012-2C49-B7F0-A718B48D3D2F}" type="presParOf" srcId="{504603CD-8CA8-1245-B01A-D741041BC7E8}" destId="{FB1D9A29-3983-7F42-8638-A1B1EF1C0818}" srcOrd="1" destOrd="0" presId="urn:microsoft.com/office/officeart/2005/8/layout/cycle4"/>
    <dgm:cxn modelId="{D81B43FA-746A-4247-8010-34BF1C56F451}" type="presParOf" srcId="{504603CD-8CA8-1245-B01A-D741041BC7E8}" destId="{D3370D2C-E85B-2044-978B-22DF95DC05D8}" srcOrd="2" destOrd="0" presId="urn:microsoft.com/office/officeart/2005/8/layout/cycle4"/>
    <dgm:cxn modelId="{57ECF6CF-4B42-3F4E-83A3-D45110D5B844}" type="presParOf" srcId="{504603CD-8CA8-1245-B01A-D741041BC7E8}" destId="{7DDC1288-138E-5B42-BC19-618D6AB04A56}" srcOrd="3" destOrd="0" presId="urn:microsoft.com/office/officeart/2005/8/layout/cycle4"/>
    <dgm:cxn modelId="{C8DB6475-FD5A-2549-9A86-27E47A0C690B}" type="presParOf" srcId="{504603CD-8CA8-1245-B01A-D741041BC7E8}" destId="{6D86628A-DC9B-5A4F-A16B-CFF3CDC60071}" srcOrd="4" destOrd="0" presId="urn:microsoft.com/office/officeart/2005/8/layout/cycle4"/>
    <dgm:cxn modelId="{262C7E0D-7EAC-024E-A4C9-322281CA9CC0}" type="presParOf" srcId="{71E57CC4-8B27-6C48-B9E2-29B0BB3172F6}" destId="{CA6EE9D6-7F40-074B-8A2C-F1556A549FBB}" srcOrd="2" destOrd="0" presId="urn:microsoft.com/office/officeart/2005/8/layout/cycle4"/>
    <dgm:cxn modelId="{8912D5E5-9BEA-254D-9621-B24E4D4A636D}" type="presParOf" srcId="{71E57CC4-8B27-6C48-B9E2-29B0BB3172F6}" destId="{D32218B1-68F7-A742-8F4C-4DF0185E6D1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52FE5E-BFAA-FA43-B631-7A233A99123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8365C81-05BE-0947-925F-348C93E48E47}">
      <dgm:prSet phldrT="[Text]" custT="1"/>
      <dgm:spPr/>
      <dgm:t>
        <a:bodyPr/>
        <a:lstStyle/>
        <a:p>
          <a:r>
            <a:rPr lang="en-GB" sz="3200" dirty="0"/>
            <a:t>Support on digitization &amp; shared systems </a:t>
          </a:r>
        </a:p>
      </dgm:t>
    </dgm:pt>
    <dgm:pt modelId="{4797D2A4-D577-4D4B-A70C-193C4E108578}" type="parTrans" cxnId="{BBB94DFE-EDBE-D74A-B4E7-D93002D3C70A}">
      <dgm:prSet/>
      <dgm:spPr/>
      <dgm:t>
        <a:bodyPr/>
        <a:lstStyle/>
        <a:p>
          <a:endParaRPr lang="en-GB"/>
        </a:p>
      </dgm:t>
    </dgm:pt>
    <dgm:pt modelId="{60808958-EF14-4342-9E93-E953F9BB83B1}" type="sibTrans" cxnId="{BBB94DFE-EDBE-D74A-B4E7-D93002D3C70A}">
      <dgm:prSet/>
      <dgm:spPr/>
      <dgm:t>
        <a:bodyPr/>
        <a:lstStyle/>
        <a:p>
          <a:endParaRPr lang="en-GB"/>
        </a:p>
      </dgm:t>
    </dgm:pt>
    <dgm:pt modelId="{9D2DD710-CBA3-734A-A61A-D83C27E0FACD}">
      <dgm:prSet phldrT="[Text]" custT="1"/>
      <dgm:spPr/>
      <dgm:t>
        <a:bodyPr/>
        <a:lstStyle/>
        <a:p>
          <a:r>
            <a:rPr lang="en-GB" sz="3200" dirty="0"/>
            <a:t>Creation of a sandbox</a:t>
          </a:r>
        </a:p>
      </dgm:t>
    </dgm:pt>
    <dgm:pt modelId="{268B4A6D-9922-3D4B-B647-B534C7C444F2}" type="parTrans" cxnId="{1B904D73-5890-6F45-886A-A88CCB00949F}">
      <dgm:prSet/>
      <dgm:spPr/>
      <dgm:t>
        <a:bodyPr/>
        <a:lstStyle/>
        <a:p>
          <a:endParaRPr lang="en-GB"/>
        </a:p>
      </dgm:t>
    </dgm:pt>
    <dgm:pt modelId="{37C990F9-BD09-0C46-A165-EC1615B574F9}" type="sibTrans" cxnId="{1B904D73-5890-6F45-886A-A88CCB00949F}">
      <dgm:prSet/>
      <dgm:spPr/>
      <dgm:t>
        <a:bodyPr/>
        <a:lstStyle/>
        <a:p>
          <a:endParaRPr lang="en-GB"/>
        </a:p>
      </dgm:t>
    </dgm:pt>
    <dgm:pt modelId="{1E77B3EC-4185-E443-BB32-36F713B8EF19}">
      <dgm:prSet phldrT="[Text]" custT="1"/>
      <dgm:spPr/>
      <dgm:t>
        <a:bodyPr/>
        <a:lstStyle/>
        <a:p>
          <a:r>
            <a:rPr lang="en-GB" sz="3200" dirty="0"/>
            <a:t>Evidence based advocacy </a:t>
          </a:r>
        </a:p>
      </dgm:t>
    </dgm:pt>
    <dgm:pt modelId="{5CF7ACDF-9691-EC43-8208-AFFA2869C016}" type="parTrans" cxnId="{1AF2B81C-4B4E-4741-A811-C031B7E1D8D3}">
      <dgm:prSet/>
      <dgm:spPr/>
      <dgm:t>
        <a:bodyPr/>
        <a:lstStyle/>
        <a:p>
          <a:endParaRPr lang="en-GB"/>
        </a:p>
      </dgm:t>
    </dgm:pt>
    <dgm:pt modelId="{F14DC3CF-80B8-1440-8D76-3399B56E6FB8}" type="sibTrans" cxnId="{1AF2B81C-4B4E-4741-A811-C031B7E1D8D3}">
      <dgm:prSet/>
      <dgm:spPr/>
      <dgm:t>
        <a:bodyPr/>
        <a:lstStyle/>
        <a:p>
          <a:endParaRPr lang="en-GB"/>
        </a:p>
      </dgm:t>
    </dgm:pt>
    <dgm:pt modelId="{F3084093-125A-EF42-8FA8-71983A819D80}" type="pres">
      <dgm:prSet presAssocID="{6752FE5E-BFAA-FA43-B631-7A233A99123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36DF37F-2819-704A-A079-9E254FF5C22F}" type="pres">
      <dgm:prSet presAssocID="{08365C81-05BE-0947-925F-348C93E48E47}" presName="Accent1" presStyleCnt="0"/>
      <dgm:spPr/>
    </dgm:pt>
    <dgm:pt modelId="{EF70A3C9-DE9C-4B4E-A8F8-BECBAE9EB58D}" type="pres">
      <dgm:prSet presAssocID="{08365C81-05BE-0947-925F-348C93E48E47}" presName="Accent" presStyleLbl="node1" presStyleIdx="0" presStyleCnt="3" custScaleX="415518"/>
      <dgm:spPr/>
    </dgm:pt>
    <dgm:pt modelId="{577C5C3C-A54A-C943-A5CD-8A1214BDF5B2}" type="pres">
      <dgm:prSet presAssocID="{08365C81-05BE-0947-925F-348C93E48E47}" presName="Parent1" presStyleLbl="revTx" presStyleIdx="0" presStyleCnt="3" custScaleX="329304" custScaleY="205997" custLinFactNeighborX="-592" custLinFactNeighborY="-21998">
        <dgm:presLayoutVars>
          <dgm:chMax val="1"/>
          <dgm:chPref val="1"/>
          <dgm:bulletEnabled val="1"/>
        </dgm:presLayoutVars>
      </dgm:prSet>
      <dgm:spPr/>
    </dgm:pt>
    <dgm:pt modelId="{E801D002-43DC-F14D-9863-7F12E1039E9C}" type="pres">
      <dgm:prSet presAssocID="{9D2DD710-CBA3-734A-A61A-D83C27E0FACD}" presName="Accent2" presStyleCnt="0"/>
      <dgm:spPr/>
    </dgm:pt>
    <dgm:pt modelId="{1585CA39-1672-D147-8DAF-A5F4EA3A29E0}" type="pres">
      <dgm:prSet presAssocID="{9D2DD710-CBA3-734A-A61A-D83C27E0FACD}" presName="Accent" presStyleLbl="node1" presStyleIdx="1" presStyleCnt="3" custScaleX="513841" custLinFactNeighborX="36940" custLinFactNeighborY="-2471"/>
      <dgm:spPr/>
    </dgm:pt>
    <dgm:pt modelId="{39B627FC-87E3-A449-AFB3-CEBFD93E8576}" type="pres">
      <dgm:prSet presAssocID="{9D2DD710-CBA3-734A-A61A-D83C27E0FACD}" presName="Parent2" presStyleLbl="revTx" presStyleIdx="1" presStyleCnt="3" custScaleX="278045" custScaleY="147790" custLinFactNeighborX="0" custLinFactNeighborY="15800">
        <dgm:presLayoutVars>
          <dgm:chMax val="1"/>
          <dgm:chPref val="1"/>
          <dgm:bulletEnabled val="1"/>
        </dgm:presLayoutVars>
      </dgm:prSet>
      <dgm:spPr/>
    </dgm:pt>
    <dgm:pt modelId="{F6E8A80E-442E-A648-AC1E-26AA088DBE34}" type="pres">
      <dgm:prSet presAssocID="{1E77B3EC-4185-E443-BB32-36F713B8EF19}" presName="Accent3" presStyleCnt="0"/>
      <dgm:spPr/>
    </dgm:pt>
    <dgm:pt modelId="{EF853787-1698-D241-822F-0E02D183879A}" type="pres">
      <dgm:prSet presAssocID="{1E77B3EC-4185-E443-BB32-36F713B8EF19}" presName="Accent" presStyleLbl="node1" presStyleIdx="2" presStyleCnt="3" custScaleX="463119" custLinFactNeighborX="0" custLinFactNeighborY="7554"/>
      <dgm:spPr/>
    </dgm:pt>
    <dgm:pt modelId="{04A87151-063A-FC4A-A969-D5CC911F99A7}" type="pres">
      <dgm:prSet presAssocID="{1E77B3EC-4185-E443-BB32-36F713B8EF19}" presName="Parent3" presStyleLbl="revTx" presStyleIdx="2" presStyleCnt="3" custScaleX="226731" custScaleY="149773" custLinFactNeighborX="-2631" custLinFactNeighborY="47508">
        <dgm:presLayoutVars>
          <dgm:chMax val="1"/>
          <dgm:chPref val="1"/>
          <dgm:bulletEnabled val="1"/>
        </dgm:presLayoutVars>
      </dgm:prSet>
      <dgm:spPr/>
    </dgm:pt>
  </dgm:ptLst>
  <dgm:cxnLst>
    <dgm:cxn modelId="{1AF2B81C-4B4E-4741-A811-C031B7E1D8D3}" srcId="{6752FE5E-BFAA-FA43-B631-7A233A991237}" destId="{1E77B3EC-4185-E443-BB32-36F713B8EF19}" srcOrd="2" destOrd="0" parTransId="{5CF7ACDF-9691-EC43-8208-AFFA2869C016}" sibTransId="{F14DC3CF-80B8-1440-8D76-3399B56E6FB8}"/>
    <dgm:cxn modelId="{8C065558-6CE4-0A49-AA1E-F168234E38A2}" type="presOf" srcId="{1E77B3EC-4185-E443-BB32-36F713B8EF19}" destId="{04A87151-063A-FC4A-A969-D5CC911F99A7}" srcOrd="0" destOrd="0" presId="urn:microsoft.com/office/officeart/2009/layout/CircleArrowProcess"/>
    <dgm:cxn modelId="{1B904D73-5890-6F45-886A-A88CCB00949F}" srcId="{6752FE5E-BFAA-FA43-B631-7A233A991237}" destId="{9D2DD710-CBA3-734A-A61A-D83C27E0FACD}" srcOrd="1" destOrd="0" parTransId="{268B4A6D-9922-3D4B-B647-B534C7C444F2}" sibTransId="{37C990F9-BD09-0C46-A165-EC1615B574F9}"/>
    <dgm:cxn modelId="{3B0B7BBA-E511-BA4D-B3AF-B8BFB8D71676}" type="presOf" srcId="{08365C81-05BE-0947-925F-348C93E48E47}" destId="{577C5C3C-A54A-C943-A5CD-8A1214BDF5B2}" srcOrd="0" destOrd="0" presId="urn:microsoft.com/office/officeart/2009/layout/CircleArrowProcess"/>
    <dgm:cxn modelId="{82EEE6ED-F59C-1A45-8526-742AF1392A54}" type="presOf" srcId="{6752FE5E-BFAA-FA43-B631-7A233A991237}" destId="{F3084093-125A-EF42-8FA8-71983A819D80}" srcOrd="0" destOrd="0" presId="urn:microsoft.com/office/officeart/2009/layout/CircleArrowProcess"/>
    <dgm:cxn modelId="{330486FD-6786-EC4C-80D0-C19E4F1D61A2}" type="presOf" srcId="{9D2DD710-CBA3-734A-A61A-D83C27E0FACD}" destId="{39B627FC-87E3-A449-AFB3-CEBFD93E8576}" srcOrd="0" destOrd="0" presId="urn:microsoft.com/office/officeart/2009/layout/CircleArrowProcess"/>
    <dgm:cxn modelId="{BBB94DFE-EDBE-D74A-B4E7-D93002D3C70A}" srcId="{6752FE5E-BFAA-FA43-B631-7A233A991237}" destId="{08365C81-05BE-0947-925F-348C93E48E47}" srcOrd="0" destOrd="0" parTransId="{4797D2A4-D577-4D4B-A70C-193C4E108578}" sibTransId="{60808958-EF14-4342-9E93-E953F9BB83B1}"/>
    <dgm:cxn modelId="{A88CB8F1-7179-B04E-B0CB-24EBDD04EF21}" type="presParOf" srcId="{F3084093-125A-EF42-8FA8-71983A819D80}" destId="{436DF37F-2819-704A-A079-9E254FF5C22F}" srcOrd="0" destOrd="0" presId="urn:microsoft.com/office/officeart/2009/layout/CircleArrowProcess"/>
    <dgm:cxn modelId="{7DDD3D1D-51C7-8D45-95E8-31C04AE3838A}" type="presParOf" srcId="{436DF37F-2819-704A-A079-9E254FF5C22F}" destId="{EF70A3C9-DE9C-4B4E-A8F8-BECBAE9EB58D}" srcOrd="0" destOrd="0" presId="urn:microsoft.com/office/officeart/2009/layout/CircleArrowProcess"/>
    <dgm:cxn modelId="{DCC08F91-5E4E-5742-8EA2-358321259710}" type="presParOf" srcId="{F3084093-125A-EF42-8FA8-71983A819D80}" destId="{577C5C3C-A54A-C943-A5CD-8A1214BDF5B2}" srcOrd="1" destOrd="0" presId="urn:microsoft.com/office/officeart/2009/layout/CircleArrowProcess"/>
    <dgm:cxn modelId="{F84F771F-2887-FC47-B96D-FD7382333A6C}" type="presParOf" srcId="{F3084093-125A-EF42-8FA8-71983A819D80}" destId="{E801D002-43DC-F14D-9863-7F12E1039E9C}" srcOrd="2" destOrd="0" presId="urn:microsoft.com/office/officeart/2009/layout/CircleArrowProcess"/>
    <dgm:cxn modelId="{94FB1305-470F-3D4C-8064-56EADC39DE8B}" type="presParOf" srcId="{E801D002-43DC-F14D-9863-7F12E1039E9C}" destId="{1585CA39-1672-D147-8DAF-A5F4EA3A29E0}" srcOrd="0" destOrd="0" presId="urn:microsoft.com/office/officeart/2009/layout/CircleArrowProcess"/>
    <dgm:cxn modelId="{8A7E3E78-CB22-AE47-B670-60BD8C6E711D}" type="presParOf" srcId="{F3084093-125A-EF42-8FA8-71983A819D80}" destId="{39B627FC-87E3-A449-AFB3-CEBFD93E8576}" srcOrd="3" destOrd="0" presId="urn:microsoft.com/office/officeart/2009/layout/CircleArrowProcess"/>
    <dgm:cxn modelId="{6CA0DD8A-387F-2446-B695-735759F90E59}" type="presParOf" srcId="{F3084093-125A-EF42-8FA8-71983A819D80}" destId="{F6E8A80E-442E-A648-AC1E-26AA088DBE34}" srcOrd="4" destOrd="0" presId="urn:microsoft.com/office/officeart/2009/layout/CircleArrowProcess"/>
    <dgm:cxn modelId="{823C407C-3E11-A84E-90C1-B5B032774A1A}" type="presParOf" srcId="{F6E8A80E-442E-A648-AC1E-26AA088DBE34}" destId="{EF853787-1698-D241-822F-0E02D183879A}" srcOrd="0" destOrd="0" presId="urn:microsoft.com/office/officeart/2009/layout/CircleArrowProcess"/>
    <dgm:cxn modelId="{67E535A0-CA68-2743-9B86-98E3EFE0388D}" type="presParOf" srcId="{F3084093-125A-EF42-8FA8-71983A819D80}" destId="{04A87151-063A-FC4A-A969-D5CC911F99A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59962-9CC8-2649-AD4C-27D38A167B0F}">
      <dsp:nvSpPr>
        <dsp:cNvPr id="0" name=""/>
        <dsp:cNvSpPr/>
      </dsp:nvSpPr>
      <dsp:spPr>
        <a:xfrm>
          <a:off x="2143" y="1219735"/>
          <a:ext cx="4570214" cy="274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 national OSS will drive;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 </a:t>
          </a:r>
          <a:r>
            <a:rPr lang="en-US" sz="2600" b="1" kern="1200" dirty="0"/>
            <a:t>Cheaper &amp;  more diverse digital products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Easier for payments to happen across different DFSPs </a:t>
          </a:r>
          <a:endParaRPr lang="en-GB" sz="2600" b="1" kern="1200" dirty="0"/>
        </a:p>
      </dsp:txBody>
      <dsp:txXfrm>
        <a:off x="82457" y="1300049"/>
        <a:ext cx="4409586" cy="2581500"/>
      </dsp:txXfrm>
    </dsp:sp>
    <dsp:sp modelId="{F58FBC29-857D-0B41-852A-191940D30F00}">
      <dsp:nvSpPr>
        <dsp:cNvPr id="0" name=""/>
        <dsp:cNvSpPr/>
      </dsp:nvSpPr>
      <dsp:spPr>
        <a:xfrm>
          <a:off x="4974536" y="2024093"/>
          <a:ext cx="968885" cy="1133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4974536" y="2250776"/>
        <a:ext cx="678220" cy="680047"/>
      </dsp:txXfrm>
    </dsp:sp>
    <dsp:sp modelId="{59917D6E-1808-6B4E-A610-59531262B186}">
      <dsp:nvSpPr>
        <dsp:cNvPr id="0" name=""/>
        <dsp:cNvSpPr/>
      </dsp:nvSpPr>
      <dsp:spPr>
        <a:xfrm>
          <a:off x="6400442" y="1219735"/>
          <a:ext cx="4570214" cy="274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600" kern="1200" dirty="0"/>
            <a:t>Smaller DFSPs more likely to </a:t>
          </a:r>
          <a:r>
            <a:rPr lang="en-US" sz="2600" b="1" kern="1200" dirty="0"/>
            <a:t>roll out digital products in rural areas &amp; reaching more women</a:t>
          </a:r>
          <a:endParaRPr lang="en-TZ" sz="2600" b="1" kern="1200" dirty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TZ" sz="2600" kern="1200" dirty="0"/>
        </a:p>
        <a:p>
          <a:pPr marL="0"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TZ" sz="2600" kern="1200" dirty="0"/>
        </a:p>
      </dsp:txBody>
      <dsp:txXfrm>
        <a:off x="6480756" y="1300049"/>
        <a:ext cx="4409586" cy="258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EE1A8-940B-AB4A-83A8-95DA6CFADF70}">
      <dsp:nvSpPr>
        <dsp:cNvPr id="0" name=""/>
        <dsp:cNvSpPr/>
      </dsp:nvSpPr>
      <dsp:spPr>
        <a:xfrm rot="16200000">
          <a:off x="739996" y="-742950"/>
          <a:ext cx="2438400" cy="39243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Museo Sans 500" panose="02000000000000000000" pitchFamily="2" charset="77"/>
            </a:rPr>
            <a:t>21 financial services providers (MFIs and SACCOs) engaged </a:t>
          </a:r>
        </a:p>
      </dsp:txBody>
      <dsp:txXfrm rot="5400000">
        <a:off x="-2954" y="0"/>
        <a:ext cx="3924300" cy="1828800"/>
      </dsp:txXfrm>
    </dsp:sp>
    <dsp:sp modelId="{03A4AFBB-31CC-7442-9F44-1183B63C560D}">
      <dsp:nvSpPr>
        <dsp:cNvPr id="0" name=""/>
        <dsp:cNvSpPr/>
      </dsp:nvSpPr>
      <dsp:spPr>
        <a:xfrm>
          <a:off x="3915440" y="35259"/>
          <a:ext cx="3936112" cy="24384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Museo Sans 500" panose="02000000000000000000" pitchFamily="2" charset="77"/>
            </a:rPr>
            <a:t>2 system integrators fully integrated &amp; supported to play the role of local capacity builders </a:t>
          </a:r>
        </a:p>
      </dsp:txBody>
      <dsp:txXfrm>
        <a:off x="3915440" y="35259"/>
        <a:ext cx="3936112" cy="1828800"/>
      </dsp:txXfrm>
    </dsp:sp>
    <dsp:sp modelId="{25496792-F62A-634F-BAF1-81835D1DA348}">
      <dsp:nvSpPr>
        <dsp:cNvPr id="0" name=""/>
        <dsp:cNvSpPr/>
      </dsp:nvSpPr>
      <dsp:spPr>
        <a:xfrm rot="10800000">
          <a:off x="-2953" y="2438400"/>
          <a:ext cx="3924300" cy="24384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Museo Sans 500" panose="02000000000000000000" pitchFamily="2" charset="77"/>
            </a:rPr>
            <a:t>11 DFSPs fully integrated </a:t>
          </a:r>
        </a:p>
      </dsp:txBody>
      <dsp:txXfrm rot="10800000">
        <a:off x="-2953" y="3047999"/>
        <a:ext cx="3924300" cy="1828800"/>
      </dsp:txXfrm>
    </dsp:sp>
    <dsp:sp modelId="{0763587B-F765-0D45-B4A2-03F956A3BA2C}">
      <dsp:nvSpPr>
        <dsp:cNvPr id="0" name=""/>
        <dsp:cNvSpPr/>
      </dsp:nvSpPr>
      <dsp:spPr>
        <a:xfrm rot="5400000">
          <a:off x="4664296" y="1695450"/>
          <a:ext cx="2438400" cy="39243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Museo Sans 500" panose="02000000000000000000" pitchFamily="2" charset="77"/>
            </a:rPr>
            <a:t>6 DFSPs joined a Multi-tenant solution</a:t>
          </a:r>
        </a:p>
      </dsp:txBody>
      <dsp:txXfrm rot="-5400000">
        <a:off x="3921346" y="3047999"/>
        <a:ext cx="3924300" cy="1828800"/>
      </dsp:txXfrm>
    </dsp:sp>
    <dsp:sp modelId="{7FAEA6F5-08AD-1547-A9F4-1395BCC02A76}">
      <dsp:nvSpPr>
        <dsp:cNvPr id="0" name=""/>
        <dsp:cNvSpPr/>
      </dsp:nvSpPr>
      <dsp:spPr>
        <a:xfrm>
          <a:off x="2514601" y="1371599"/>
          <a:ext cx="2819397" cy="2133600"/>
        </a:xfrm>
        <a:prstGeom prst="roundRect">
          <a:avLst/>
        </a:prstGeom>
        <a:solidFill>
          <a:srgbClr val="2EBCE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Museo Sans 500" panose="02000000000000000000" pitchFamily="2" charset="77"/>
            </a:rPr>
            <a:t>Deployed a sandbox for training on the interoperable payments  technology component</a:t>
          </a:r>
        </a:p>
      </dsp:txBody>
      <dsp:txXfrm>
        <a:off x="2618755" y="1475753"/>
        <a:ext cx="2611089" cy="1925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A3BF0-5BDE-134B-8DAC-547786DCB747}">
      <dsp:nvSpPr>
        <dsp:cNvPr id="0" name=""/>
        <dsp:cNvSpPr/>
      </dsp:nvSpPr>
      <dsp:spPr>
        <a:xfrm rot="16200000">
          <a:off x="-848171" y="849510"/>
          <a:ext cx="5181600" cy="348257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4156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Changed the PM4ML to a single instance rather than for each DFSP level</a:t>
          </a:r>
          <a:endParaRPr lang="en-GB" sz="3700" kern="1200" dirty="0"/>
        </a:p>
      </dsp:txBody>
      <dsp:txXfrm rot="5400000">
        <a:off x="1340" y="1036319"/>
        <a:ext cx="3482578" cy="3108960"/>
      </dsp:txXfrm>
    </dsp:sp>
    <dsp:sp modelId="{103F1A4A-88C5-164D-BABD-304E1657513D}">
      <dsp:nvSpPr>
        <dsp:cNvPr id="0" name=""/>
        <dsp:cNvSpPr/>
      </dsp:nvSpPr>
      <dsp:spPr>
        <a:xfrm rot="16200000">
          <a:off x="2895600" y="849510"/>
          <a:ext cx="5181600" cy="348257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4156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Customised support geared towards Tier II and III DFSPs</a:t>
          </a:r>
        </a:p>
      </dsp:txBody>
      <dsp:txXfrm rot="5400000">
        <a:off x="3745111" y="1036319"/>
        <a:ext cx="3482578" cy="3108960"/>
      </dsp:txXfrm>
    </dsp:sp>
    <dsp:sp modelId="{FD60A4AA-23CE-3F40-8695-E5F61B21A256}">
      <dsp:nvSpPr>
        <dsp:cNvPr id="0" name=""/>
        <dsp:cNvSpPr/>
      </dsp:nvSpPr>
      <dsp:spPr>
        <a:xfrm rot="16200000">
          <a:off x="6639371" y="849510"/>
          <a:ext cx="5181600" cy="348257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4156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Investments in and around digitization as a foundational element</a:t>
          </a:r>
          <a:endParaRPr lang="en-GB" sz="3700" kern="1200" dirty="0"/>
        </a:p>
      </dsp:txBody>
      <dsp:txXfrm rot="5400000">
        <a:off x="7488882" y="1036319"/>
        <a:ext cx="3482578" cy="3108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FEDB2-6832-D04C-B1B3-9FD1085140CA}">
      <dsp:nvSpPr>
        <dsp:cNvPr id="0" name=""/>
        <dsp:cNvSpPr/>
      </dsp:nvSpPr>
      <dsp:spPr>
        <a:xfrm>
          <a:off x="223839" y="790359"/>
          <a:ext cx="4384833" cy="114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Lack of stable internet negatively affected participation in online trainings </a:t>
          </a:r>
          <a:endParaRPr lang="en-GB" sz="2000" kern="1200" dirty="0"/>
        </a:p>
      </dsp:txBody>
      <dsp:txXfrm>
        <a:off x="223839" y="790359"/>
        <a:ext cx="4384833" cy="1141770"/>
      </dsp:txXfrm>
    </dsp:sp>
    <dsp:sp modelId="{C4716EA6-964D-6941-90BB-DC61F64DF096}">
      <dsp:nvSpPr>
        <dsp:cNvPr id="0" name=""/>
        <dsp:cNvSpPr/>
      </dsp:nvSpPr>
      <dsp:spPr>
        <a:xfrm>
          <a:off x="241203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4E211-A02C-2041-9D62-4A8D94F2D370}">
      <dsp:nvSpPr>
        <dsp:cNvPr id="0" name=""/>
        <dsp:cNvSpPr/>
      </dsp:nvSpPr>
      <dsp:spPr>
        <a:xfrm>
          <a:off x="859952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64DB-086A-B745-84BA-423D9309CF4E}">
      <dsp:nvSpPr>
        <dsp:cNvPr id="0" name=""/>
        <dsp:cNvSpPr/>
      </dsp:nvSpPr>
      <dsp:spPr>
        <a:xfrm>
          <a:off x="1478701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54CC7-85A0-D44F-94F6-98ED0DC91529}">
      <dsp:nvSpPr>
        <dsp:cNvPr id="0" name=""/>
        <dsp:cNvSpPr/>
      </dsp:nvSpPr>
      <dsp:spPr>
        <a:xfrm>
          <a:off x="2097449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AB21B-7ECA-0445-A1CF-C62E4CFD2E76}">
      <dsp:nvSpPr>
        <dsp:cNvPr id="0" name=""/>
        <dsp:cNvSpPr/>
      </dsp:nvSpPr>
      <dsp:spPr>
        <a:xfrm>
          <a:off x="2716198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3FCA3-350D-824F-AC1C-9926B74705FF}">
      <dsp:nvSpPr>
        <dsp:cNvPr id="0" name=""/>
        <dsp:cNvSpPr/>
      </dsp:nvSpPr>
      <dsp:spPr>
        <a:xfrm>
          <a:off x="3334947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97BDB-9B64-3143-A921-B22F25AE3A06}">
      <dsp:nvSpPr>
        <dsp:cNvPr id="0" name=""/>
        <dsp:cNvSpPr/>
      </dsp:nvSpPr>
      <dsp:spPr>
        <a:xfrm>
          <a:off x="3953696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EA4BD-EE73-F441-8165-0B46FD1473A9}">
      <dsp:nvSpPr>
        <dsp:cNvPr id="0" name=""/>
        <dsp:cNvSpPr/>
      </dsp:nvSpPr>
      <dsp:spPr>
        <a:xfrm>
          <a:off x="241203" y="2198065"/>
          <a:ext cx="4384833" cy="878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100% virtual delivery of technical backstopping (due to covid) delayed pace of project implementation </a:t>
          </a:r>
          <a:endParaRPr lang="en-GB" sz="2000" kern="1200" dirty="0"/>
        </a:p>
      </dsp:txBody>
      <dsp:txXfrm>
        <a:off x="241203" y="2198065"/>
        <a:ext cx="4384833" cy="878294"/>
      </dsp:txXfrm>
    </dsp:sp>
    <dsp:sp modelId="{0278AFD4-4FF6-8741-BC9D-88A8499670BB}">
      <dsp:nvSpPr>
        <dsp:cNvPr id="0" name=""/>
        <dsp:cNvSpPr/>
      </dsp:nvSpPr>
      <dsp:spPr>
        <a:xfrm>
          <a:off x="241203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68FD7-2CCC-6F4B-8F65-228F38ABA0B6}">
      <dsp:nvSpPr>
        <dsp:cNvPr id="0" name=""/>
        <dsp:cNvSpPr/>
      </dsp:nvSpPr>
      <dsp:spPr>
        <a:xfrm>
          <a:off x="859952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9C523-24D4-F543-B4C5-FBA2903DE0EA}">
      <dsp:nvSpPr>
        <dsp:cNvPr id="0" name=""/>
        <dsp:cNvSpPr/>
      </dsp:nvSpPr>
      <dsp:spPr>
        <a:xfrm>
          <a:off x="1478701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8B454-CBC1-9347-BC19-3ABEF6F99644}">
      <dsp:nvSpPr>
        <dsp:cNvPr id="0" name=""/>
        <dsp:cNvSpPr/>
      </dsp:nvSpPr>
      <dsp:spPr>
        <a:xfrm>
          <a:off x="2097449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607AC-B3E5-7C46-8FAE-A55ECD0E85F5}">
      <dsp:nvSpPr>
        <dsp:cNvPr id="0" name=""/>
        <dsp:cNvSpPr/>
      </dsp:nvSpPr>
      <dsp:spPr>
        <a:xfrm>
          <a:off x="2716198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41757-BBCC-C24C-88E4-0C8EAE5DE9FB}">
      <dsp:nvSpPr>
        <dsp:cNvPr id="0" name=""/>
        <dsp:cNvSpPr/>
      </dsp:nvSpPr>
      <dsp:spPr>
        <a:xfrm>
          <a:off x="3334947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F22A8-2E57-1E4A-AF87-8DE62A371364}">
      <dsp:nvSpPr>
        <dsp:cNvPr id="0" name=""/>
        <dsp:cNvSpPr/>
      </dsp:nvSpPr>
      <dsp:spPr>
        <a:xfrm>
          <a:off x="3953696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A48D6-A905-6744-BF4E-FA407DBB0489}">
      <dsp:nvSpPr>
        <dsp:cNvPr id="0" name=""/>
        <dsp:cNvSpPr/>
      </dsp:nvSpPr>
      <dsp:spPr>
        <a:xfrm>
          <a:off x="304783" y="3276601"/>
          <a:ext cx="4394392" cy="95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Inability or lack of prioritization of some participating DFSPs to cover vendor related costs around API integrations</a:t>
          </a:r>
          <a:r>
            <a:rPr lang="en-TZ" sz="2000" kern="1200" dirty="0"/>
            <a:t> </a:t>
          </a:r>
          <a:endParaRPr lang="en-GB" sz="2000" kern="1200" dirty="0"/>
        </a:p>
      </dsp:txBody>
      <dsp:txXfrm>
        <a:off x="304783" y="3276601"/>
        <a:ext cx="4394392" cy="951504"/>
      </dsp:txXfrm>
    </dsp:sp>
    <dsp:sp modelId="{0447EB30-41AA-6547-9B5A-20C0C27DCE39}">
      <dsp:nvSpPr>
        <dsp:cNvPr id="0" name=""/>
        <dsp:cNvSpPr/>
      </dsp:nvSpPr>
      <dsp:spPr>
        <a:xfrm>
          <a:off x="241203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EA8EC-20E6-294C-93F8-4BB41108E902}">
      <dsp:nvSpPr>
        <dsp:cNvPr id="0" name=""/>
        <dsp:cNvSpPr/>
      </dsp:nvSpPr>
      <dsp:spPr>
        <a:xfrm>
          <a:off x="859952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0AAFD-9966-7D47-B786-52E3DDB6619E}">
      <dsp:nvSpPr>
        <dsp:cNvPr id="0" name=""/>
        <dsp:cNvSpPr/>
      </dsp:nvSpPr>
      <dsp:spPr>
        <a:xfrm>
          <a:off x="1478701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4C19-7E95-7F40-BD7A-3D6581A2FE31}">
      <dsp:nvSpPr>
        <dsp:cNvPr id="0" name=""/>
        <dsp:cNvSpPr/>
      </dsp:nvSpPr>
      <dsp:spPr>
        <a:xfrm>
          <a:off x="2097449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098F-159B-7444-8CC4-30EB98F25B08}">
      <dsp:nvSpPr>
        <dsp:cNvPr id="0" name=""/>
        <dsp:cNvSpPr/>
      </dsp:nvSpPr>
      <dsp:spPr>
        <a:xfrm>
          <a:off x="2716198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C30F0-6C9F-CA4C-8294-25BB4CCEA833}">
      <dsp:nvSpPr>
        <dsp:cNvPr id="0" name=""/>
        <dsp:cNvSpPr/>
      </dsp:nvSpPr>
      <dsp:spPr>
        <a:xfrm>
          <a:off x="3334947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715C-E0D2-EC44-AD12-D000C9D27E34}">
      <dsp:nvSpPr>
        <dsp:cNvPr id="0" name=""/>
        <dsp:cNvSpPr/>
      </dsp:nvSpPr>
      <dsp:spPr>
        <a:xfrm>
          <a:off x="3953696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FEDB2-6832-D04C-B1B3-9FD1085140CA}">
      <dsp:nvSpPr>
        <dsp:cNvPr id="0" name=""/>
        <dsp:cNvSpPr/>
      </dsp:nvSpPr>
      <dsp:spPr>
        <a:xfrm>
          <a:off x="245983" y="844554"/>
          <a:ext cx="4384833" cy="97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BoT</a:t>
          </a:r>
          <a:r>
            <a:rPr lang="en-GB" sz="2000" kern="1200" baseline="0" dirty="0"/>
            <a:t> priority currently focused on Tier I DFSPs. This would affect integration support for Tier II and III DFSPs. </a:t>
          </a:r>
          <a:endParaRPr lang="en-GB" sz="2000" kern="1200" dirty="0"/>
        </a:p>
      </dsp:txBody>
      <dsp:txXfrm>
        <a:off x="245983" y="844554"/>
        <a:ext cx="4384833" cy="976673"/>
      </dsp:txXfrm>
    </dsp:sp>
    <dsp:sp modelId="{C4716EA6-964D-6941-90BB-DC61F64DF096}">
      <dsp:nvSpPr>
        <dsp:cNvPr id="0" name=""/>
        <dsp:cNvSpPr/>
      </dsp:nvSpPr>
      <dsp:spPr>
        <a:xfrm>
          <a:off x="245983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4E211-A02C-2041-9D62-4A8D94F2D370}">
      <dsp:nvSpPr>
        <dsp:cNvPr id="0" name=""/>
        <dsp:cNvSpPr/>
      </dsp:nvSpPr>
      <dsp:spPr>
        <a:xfrm>
          <a:off x="864731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64DB-086A-B745-84BA-423D9309CF4E}">
      <dsp:nvSpPr>
        <dsp:cNvPr id="0" name=""/>
        <dsp:cNvSpPr/>
      </dsp:nvSpPr>
      <dsp:spPr>
        <a:xfrm>
          <a:off x="1483480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54CC7-85A0-D44F-94F6-98ED0DC91529}">
      <dsp:nvSpPr>
        <dsp:cNvPr id="0" name=""/>
        <dsp:cNvSpPr/>
      </dsp:nvSpPr>
      <dsp:spPr>
        <a:xfrm>
          <a:off x="2102229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AB21B-7ECA-0445-A1CF-C62E4CFD2E76}">
      <dsp:nvSpPr>
        <dsp:cNvPr id="0" name=""/>
        <dsp:cNvSpPr/>
      </dsp:nvSpPr>
      <dsp:spPr>
        <a:xfrm>
          <a:off x="2720978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3FCA3-350D-824F-AC1C-9926B74705FF}">
      <dsp:nvSpPr>
        <dsp:cNvPr id="0" name=""/>
        <dsp:cNvSpPr/>
      </dsp:nvSpPr>
      <dsp:spPr>
        <a:xfrm>
          <a:off x="3339726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97BDB-9B64-3143-A921-B22F25AE3A06}">
      <dsp:nvSpPr>
        <dsp:cNvPr id="0" name=""/>
        <dsp:cNvSpPr/>
      </dsp:nvSpPr>
      <dsp:spPr>
        <a:xfrm>
          <a:off x="3958475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EA4BD-EE73-F441-8165-0B46FD1473A9}">
      <dsp:nvSpPr>
        <dsp:cNvPr id="0" name=""/>
        <dsp:cNvSpPr/>
      </dsp:nvSpPr>
      <dsp:spPr>
        <a:xfrm>
          <a:off x="274177" y="2063752"/>
          <a:ext cx="4384833" cy="100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Current limited options for the smaller DFSPs to Integrate to TIPS. </a:t>
          </a:r>
        </a:p>
      </dsp:txBody>
      <dsp:txXfrm>
        <a:off x="274177" y="2063752"/>
        <a:ext cx="4384833" cy="1008216"/>
      </dsp:txXfrm>
    </dsp:sp>
    <dsp:sp modelId="{0278AFD4-4FF6-8741-BC9D-88A8499670BB}">
      <dsp:nvSpPr>
        <dsp:cNvPr id="0" name=""/>
        <dsp:cNvSpPr/>
      </dsp:nvSpPr>
      <dsp:spPr>
        <a:xfrm>
          <a:off x="245983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68FD7-2CCC-6F4B-8F65-228F38ABA0B6}">
      <dsp:nvSpPr>
        <dsp:cNvPr id="0" name=""/>
        <dsp:cNvSpPr/>
      </dsp:nvSpPr>
      <dsp:spPr>
        <a:xfrm>
          <a:off x="864731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9C523-24D4-F543-B4C5-FBA2903DE0EA}">
      <dsp:nvSpPr>
        <dsp:cNvPr id="0" name=""/>
        <dsp:cNvSpPr/>
      </dsp:nvSpPr>
      <dsp:spPr>
        <a:xfrm>
          <a:off x="1483480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8B454-CBC1-9347-BC19-3ABEF6F99644}">
      <dsp:nvSpPr>
        <dsp:cNvPr id="0" name=""/>
        <dsp:cNvSpPr/>
      </dsp:nvSpPr>
      <dsp:spPr>
        <a:xfrm>
          <a:off x="2102229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607AC-B3E5-7C46-8FAE-A55ECD0E85F5}">
      <dsp:nvSpPr>
        <dsp:cNvPr id="0" name=""/>
        <dsp:cNvSpPr/>
      </dsp:nvSpPr>
      <dsp:spPr>
        <a:xfrm>
          <a:off x="2720978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41757-BBCC-C24C-88E4-0C8EAE5DE9FB}">
      <dsp:nvSpPr>
        <dsp:cNvPr id="0" name=""/>
        <dsp:cNvSpPr/>
      </dsp:nvSpPr>
      <dsp:spPr>
        <a:xfrm>
          <a:off x="3339726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F22A8-2E57-1E4A-AF87-8DE62A371364}">
      <dsp:nvSpPr>
        <dsp:cNvPr id="0" name=""/>
        <dsp:cNvSpPr/>
      </dsp:nvSpPr>
      <dsp:spPr>
        <a:xfrm>
          <a:off x="3958475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A48D6-A905-6744-BF4E-FA407DBB0489}">
      <dsp:nvSpPr>
        <dsp:cNvPr id="0" name=""/>
        <dsp:cNvSpPr/>
      </dsp:nvSpPr>
      <dsp:spPr>
        <a:xfrm>
          <a:off x="274177" y="3282949"/>
          <a:ext cx="4384833" cy="100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Smaller DFSPs face more foundational issues around acquiring core banking solutions</a:t>
          </a:r>
          <a:r>
            <a:rPr lang="en-GB" sz="1100" kern="1200" dirty="0"/>
            <a:t>. </a:t>
          </a:r>
        </a:p>
      </dsp:txBody>
      <dsp:txXfrm>
        <a:off x="274177" y="3282949"/>
        <a:ext cx="4384833" cy="1008216"/>
      </dsp:txXfrm>
    </dsp:sp>
    <dsp:sp modelId="{0447EB30-41AA-6547-9B5A-20C0C27DCE39}">
      <dsp:nvSpPr>
        <dsp:cNvPr id="0" name=""/>
        <dsp:cNvSpPr/>
      </dsp:nvSpPr>
      <dsp:spPr>
        <a:xfrm>
          <a:off x="245983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EA8EC-20E6-294C-93F8-4BB41108E902}">
      <dsp:nvSpPr>
        <dsp:cNvPr id="0" name=""/>
        <dsp:cNvSpPr/>
      </dsp:nvSpPr>
      <dsp:spPr>
        <a:xfrm>
          <a:off x="864731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0AAFD-9966-7D47-B786-52E3DDB6619E}">
      <dsp:nvSpPr>
        <dsp:cNvPr id="0" name=""/>
        <dsp:cNvSpPr/>
      </dsp:nvSpPr>
      <dsp:spPr>
        <a:xfrm>
          <a:off x="1483480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4C19-7E95-7F40-BD7A-3D6581A2FE31}">
      <dsp:nvSpPr>
        <dsp:cNvPr id="0" name=""/>
        <dsp:cNvSpPr/>
      </dsp:nvSpPr>
      <dsp:spPr>
        <a:xfrm>
          <a:off x="2102229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098F-159B-7444-8CC4-30EB98F25B08}">
      <dsp:nvSpPr>
        <dsp:cNvPr id="0" name=""/>
        <dsp:cNvSpPr/>
      </dsp:nvSpPr>
      <dsp:spPr>
        <a:xfrm>
          <a:off x="2720978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C30F0-6C9F-CA4C-8294-25BB4CCEA833}">
      <dsp:nvSpPr>
        <dsp:cNvPr id="0" name=""/>
        <dsp:cNvSpPr/>
      </dsp:nvSpPr>
      <dsp:spPr>
        <a:xfrm>
          <a:off x="3339726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715C-E0D2-EC44-AD12-D000C9D27E34}">
      <dsp:nvSpPr>
        <dsp:cNvPr id="0" name=""/>
        <dsp:cNvSpPr/>
      </dsp:nvSpPr>
      <dsp:spPr>
        <a:xfrm>
          <a:off x="3958475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A3BF0-5BDE-134B-8DAC-547786DCB747}">
      <dsp:nvSpPr>
        <dsp:cNvPr id="0" name=""/>
        <dsp:cNvSpPr/>
      </dsp:nvSpPr>
      <dsp:spPr>
        <a:xfrm rot="16200000">
          <a:off x="-846600" y="847937"/>
          <a:ext cx="5172004" cy="347612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Convincing DFSPs to be part of the project; no interest, relevance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Manual operations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Limited or lacking access to digital technology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Little or no digital literacy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Limited financial resources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Not comfortable with online/self-learning training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Language barrier </a:t>
          </a:r>
          <a:endParaRPr lang="en-GB" sz="1600" kern="1200" dirty="0"/>
        </a:p>
      </dsp:txBody>
      <dsp:txXfrm rot="5400000">
        <a:off x="1338" y="1034400"/>
        <a:ext cx="3476128" cy="3103202"/>
      </dsp:txXfrm>
    </dsp:sp>
    <dsp:sp modelId="{103F1A4A-88C5-164D-BABD-304E1657513D}">
      <dsp:nvSpPr>
        <dsp:cNvPr id="0" name=""/>
        <dsp:cNvSpPr/>
      </dsp:nvSpPr>
      <dsp:spPr>
        <a:xfrm rot="16200000">
          <a:off x="2890238" y="847937"/>
          <a:ext cx="5172004" cy="347612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Better understanding of open- source technology,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National switch/TIPS fundamentals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Gained/increased knowledge on digital technology 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Firsthand experience on benefits of digital technology; increased operational efficiency (record keeping, reporting (management, statutory, regulatory), improving provision of services to members</a:t>
          </a:r>
          <a:endParaRPr lang="en-GB" sz="1800" kern="1200" dirty="0"/>
        </a:p>
      </dsp:txBody>
      <dsp:txXfrm rot="5400000">
        <a:off x="3738176" y="1034400"/>
        <a:ext cx="3476128" cy="3103202"/>
      </dsp:txXfrm>
    </dsp:sp>
    <dsp:sp modelId="{FD60A4AA-23CE-3F40-8695-E5F61B21A256}">
      <dsp:nvSpPr>
        <dsp:cNvPr id="0" name=""/>
        <dsp:cNvSpPr/>
      </dsp:nvSpPr>
      <dsp:spPr>
        <a:xfrm rot="16200000">
          <a:off x="6627076" y="847937"/>
          <a:ext cx="5172004" cy="347612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0" rIns="115094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Saccos</a:t>
          </a:r>
          <a:r>
            <a:rPr lang="en-US" sz="1800" kern="1200" dirty="0"/>
            <a:t> CBS solution,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Well structured </a:t>
          </a:r>
          <a:r>
            <a:rPr lang="en-US" sz="1800" kern="1200" dirty="0" err="1"/>
            <a:t>Pactical</a:t>
          </a:r>
          <a:r>
            <a:rPr lang="en-US" sz="1800" kern="1200" dirty="0"/>
            <a:t>/hands on capacity building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Increased awareness on Microfinance Act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Finance to support the above</a:t>
          </a:r>
        </a:p>
      </dsp:txBody>
      <dsp:txXfrm rot="5400000">
        <a:off x="7475014" y="1034400"/>
        <a:ext cx="3476128" cy="31032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287FA-9B25-F64C-94D6-92A5DF7B3C5B}">
      <dsp:nvSpPr>
        <dsp:cNvPr id="0" name=""/>
        <dsp:cNvSpPr/>
      </dsp:nvSpPr>
      <dsp:spPr>
        <a:xfrm rot="16200000">
          <a:off x="56093" y="-50601"/>
          <a:ext cx="5181600" cy="528280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972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Describes the </a:t>
          </a:r>
          <a:r>
            <a:rPr lang="en-US" sz="3000" b="1" kern="1200" dirty="0"/>
            <a:t>status of the MFI, SACCO industry </a:t>
          </a:r>
          <a:r>
            <a:rPr lang="en-US" sz="3000" kern="1200" dirty="0"/>
            <a:t>and </a:t>
          </a:r>
          <a:r>
            <a:rPr lang="en-US" sz="3000" b="1" kern="1200" dirty="0"/>
            <a:t>reviews the policies and regulations </a:t>
          </a:r>
          <a:r>
            <a:rPr lang="en-US" sz="3000" kern="1200" dirty="0"/>
            <a:t>affecting the various Tiers</a:t>
          </a:r>
          <a:endParaRPr lang="en-GB" sz="3000" kern="1200" dirty="0"/>
        </a:p>
      </dsp:txBody>
      <dsp:txXfrm rot="5400000">
        <a:off x="5492" y="1036320"/>
        <a:ext cx="5282803" cy="3108960"/>
      </dsp:txXfrm>
    </dsp:sp>
    <dsp:sp modelId="{AD781231-4323-974F-9957-50B22A52A1C4}">
      <dsp:nvSpPr>
        <dsp:cNvPr id="0" name=""/>
        <dsp:cNvSpPr/>
      </dsp:nvSpPr>
      <dsp:spPr>
        <a:xfrm rot="16200000">
          <a:off x="5735106" y="-50601"/>
          <a:ext cx="5181600" cy="528280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972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Aims to provide a snapshot analysis of the </a:t>
          </a:r>
          <a:r>
            <a:rPr lang="en-US" sz="3000" b="1" kern="1200" dirty="0"/>
            <a:t>state of the MFI industry </a:t>
          </a:r>
          <a:r>
            <a:rPr lang="en-US" sz="3000" kern="1200" dirty="0"/>
            <a:t>in Tanzania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Highlight </a:t>
          </a:r>
          <a:r>
            <a:rPr lang="en-US" sz="3000" b="1" kern="1200" dirty="0"/>
            <a:t>options to accelerate MFI participation </a:t>
          </a:r>
          <a:r>
            <a:rPr lang="en-US" sz="3000" kern="1200" dirty="0"/>
            <a:t>in Tanzania’s wider inclusive digital economy.</a:t>
          </a:r>
          <a:endParaRPr lang="en-GB" sz="3000" kern="1200" dirty="0"/>
        </a:p>
      </dsp:txBody>
      <dsp:txXfrm rot="5400000">
        <a:off x="5684505" y="1036320"/>
        <a:ext cx="5282803" cy="31089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5785C-E501-AA47-9D47-8CEAC2B43B99}">
      <dsp:nvSpPr>
        <dsp:cNvPr id="0" name=""/>
        <dsp:cNvSpPr/>
      </dsp:nvSpPr>
      <dsp:spPr>
        <a:xfrm rot="5400000">
          <a:off x="3612119" y="297469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/>
              </a:solidFill>
              <a:latin typeface="Century Gothic" panose="020B0502020202020204" pitchFamily="34" charset="0"/>
            </a:rPr>
            <a:t>1. Digitize processes </a:t>
          </a:r>
          <a:endParaRPr lang="en-US" sz="1600" b="1" i="0" kern="120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sp:txBody>
      <dsp:txXfrm>
        <a:off x="3943048" y="628398"/>
        <a:ext cx="1597869" cy="1597869"/>
      </dsp:txXfrm>
    </dsp:sp>
    <dsp:sp modelId="{FB1D9A29-3983-7F42-8638-A1B1EF1C0818}">
      <dsp:nvSpPr>
        <dsp:cNvPr id="0" name=""/>
        <dsp:cNvSpPr/>
      </dsp:nvSpPr>
      <dsp:spPr>
        <a:xfrm rot="10800000">
          <a:off x="5976222" y="297469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/>
              </a:solidFill>
              <a:latin typeface="Century Gothic" panose="020B0502020202020204" pitchFamily="34" charset="0"/>
            </a:rPr>
            <a:t>2. Digitize product and business models</a:t>
          </a:r>
          <a:endParaRPr lang="en-US" sz="1600" b="1" i="0" kern="120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sp:txBody>
      <dsp:txXfrm rot="-5400000">
        <a:off x="6307151" y="628398"/>
        <a:ext cx="1597869" cy="1597869"/>
      </dsp:txXfrm>
    </dsp:sp>
    <dsp:sp modelId="{D3370D2C-E85B-2044-978B-22DF95DC05D8}">
      <dsp:nvSpPr>
        <dsp:cNvPr id="0" name=""/>
        <dsp:cNvSpPr/>
      </dsp:nvSpPr>
      <dsp:spPr>
        <a:xfrm rot="16200000">
          <a:off x="6053957" y="2686904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/>
              </a:solidFill>
              <a:latin typeface="Century Gothic" panose="020B0502020202020204" pitchFamily="34" charset="0"/>
            </a:rPr>
            <a:t>3. Digitize channels </a:t>
          </a:r>
          <a:endParaRPr lang="en-US" sz="1600" b="1" i="0" kern="120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sp:txBody>
      <dsp:txXfrm rot="10800000">
        <a:off x="6384886" y="3017833"/>
        <a:ext cx="1597869" cy="1597869"/>
      </dsp:txXfrm>
    </dsp:sp>
    <dsp:sp modelId="{7DDC1288-138E-5B42-BC19-618D6AB04A56}">
      <dsp:nvSpPr>
        <dsp:cNvPr id="0" name=""/>
        <dsp:cNvSpPr/>
      </dsp:nvSpPr>
      <dsp:spPr>
        <a:xfrm>
          <a:off x="3612119" y="2661573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Century Gothic" panose="020B0502020202020204" pitchFamily="34" charset="0"/>
              <a:ea typeface="Lato Black" panose="020F0502020204030203" pitchFamily="34" charset="0"/>
              <a:cs typeface="Lato Black" panose="020F0502020204030203" pitchFamily="34" charset="0"/>
            </a:rPr>
            <a:t>4. Digitize engagement with people</a:t>
          </a:r>
        </a:p>
      </dsp:txBody>
      <dsp:txXfrm rot="5400000">
        <a:off x="3943048" y="2992502"/>
        <a:ext cx="1597869" cy="1597869"/>
      </dsp:txXfrm>
    </dsp:sp>
    <dsp:sp modelId="{CA6EE9D6-7F40-074B-8A2C-F1556A549FBB}">
      <dsp:nvSpPr>
        <dsp:cNvPr id="0" name=""/>
        <dsp:cNvSpPr/>
      </dsp:nvSpPr>
      <dsp:spPr>
        <a:xfrm>
          <a:off x="5533931" y="2139696"/>
          <a:ext cx="780206" cy="67844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218B1-68F7-A742-8F4C-4DF0185E6D11}">
      <dsp:nvSpPr>
        <dsp:cNvPr id="0" name=""/>
        <dsp:cNvSpPr/>
      </dsp:nvSpPr>
      <dsp:spPr>
        <a:xfrm rot="10800000">
          <a:off x="5533931" y="2400634"/>
          <a:ext cx="780206" cy="67844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A3C9-DE9C-4B4E-A8F8-BECBAE9EB58D}">
      <dsp:nvSpPr>
        <dsp:cNvPr id="0" name=""/>
        <dsp:cNvSpPr/>
      </dsp:nvSpPr>
      <dsp:spPr>
        <a:xfrm>
          <a:off x="997513" y="0"/>
          <a:ext cx="10363196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C5C3C-A54A-C943-A5CD-8A1214BDF5B2}">
      <dsp:nvSpPr>
        <dsp:cNvPr id="0" name=""/>
        <dsp:cNvSpPr/>
      </dsp:nvSpPr>
      <dsp:spPr>
        <a:xfrm>
          <a:off x="3886198" y="381001"/>
          <a:ext cx="4563796" cy="1427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Support on digitization &amp; shared systems </a:t>
          </a:r>
        </a:p>
      </dsp:txBody>
      <dsp:txXfrm>
        <a:off x="3886198" y="381001"/>
        <a:ext cx="4563796" cy="1427105"/>
      </dsp:txXfrm>
    </dsp:sp>
    <dsp:sp modelId="{1585CA39-1672-D147-8DAF-A5F4EA3A29E0}">
      <dsp:nvSpPr>
        <dsp:cNvPr id="0" name=""/>
        <dsp:cNvSpPr/>
      </dsp:nvSpPr>
      <dsp:spPr>
        <a:xfrm>
          <a:off x="-7" y="1371593"/>
          <a:ext cx="12815413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627FC-87E3-A449-AFB3-CEBFD93E8576}">
      <dsp:nvSpPr>
        <dsp:cNvPr id="0" name=""/>
        <dsp:cNvSpPr/>
      </dsp:nvSpPr>
      <dsp:spPr>
        <a:xfrm>
          <a:off x="3559698" y="2286002"/>
          <a:ext cx="3853402" cy="1023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Creation of a sandbox</a:t>
          </a:r>
        </a:p>
      </dsp:txBody>
      <dsp:txXfrm>
        <a:off x="3559698" y="2286002"/>
        <a:ext cx="3853402" cy="1023859"/>
      </dsp:txXfrm>
    </dsp:sp>
    <dsp:sp modelId="{EF853787-1698-D241-822F-0E02D183879A}">
      <dsp:nvSpPr>
        <dsp:cNvPr id="0" name=""/>
        <dsp:cNvSpPr/>
      </dsp:nvSpPr>
      <dsp:spPr>
        <a:xfrm>
          <a:off x="1219199" y="3199901"/>
          <a:ext cx="9923570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87151-063A-FC4A-A969-D5CC911F99A7}">
      <dsp:nvSpPr>
        <dsp:cNvPr id="0" name=""/>
        <dsp:cNvSpPr/>
      </dsp:nvSpPr>
      <dsp:spPr>
        <a:xfrm>
          <a:off x="4571994" y="3942394"/>
          <a:ext cx="3142245" cy="103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Evidence based advocacy </a:t>
          </a:r>
        </a:p>
      </dsp:txBody>
      <dsp:txXfrm>
        <a:off x="4571994" y="3942394"/>
        <a:ext cx="3142245" cy="1037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13563" y="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39AC-799D-FA4A-A4CC-822D22B6D64F}" type="datetimeFigureOut">
              <a:rPr lang="en-US" smtClean="0"/>
              <a:t>4/25/22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0240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13563" y="650240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8EED2-F4CB-9E46-8394-1DA07D6345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6913563" y="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78A31-4388-40EA-9163-ABC1D4372849}" type="datetimeFigureOut">
              <a:rPr lang="pt-PT" smtClean="0"/>
              <a:t>25/04/22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4043363" y="855663"/>
            <a:ext cx="4117975" cy="2309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1220788" y="3294063"/>
            <a:ext cx="9763125" cy="2695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6913563" y="650240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0D57E-F497-4CCD-A56C-94C1B83FD9D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106774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6442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16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1301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20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546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0D57E-F497-4CCD-A56C-94C1B83FD9DF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38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740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EEA5F-AE9E-4240-896A-7CB71828E1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6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EEA5F-AE9E-4240-896A-7CB71828E1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3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5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1687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An open source payment system is a …….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3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0D57E-F497-4CCD-A56C-94C1B83FD9DF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67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655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14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322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929884" y="3313243"/>
            <a:ext cx="640080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>
                <a:solidFill>
                  <a:srgbClr val="2EBCE1"/>
                </a:solidFill>
              </a:defRPr>
            </a:lvl1pPr>
          </a:lstStyle>
          <a:p>
            <a:endParaRPr dirty="0"/>
          </a:p>
        </p:txBody>
      </p:sp>
      <p:pic>
        <p:nvPicPr>
          <p:cNvPr id="8" name="Imagem 67">
            <a:extLst>
              <a:ext uri="{FF2B5EF4-FFF2-40B4-BE49-F238E27FC236}">
                <a16:creationId xmlns:a16="http://schemas.microsoft.com/office/drawing/2014/main" id="{3F8317A3-7F91-AA46-A9CE-86DEC8DE7C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52656" y="508415"/>
            <a:ext cx="6332546" cy="674287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607040D-8677-3C4A-A42D-5CD08946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49" y="1746250"/>
            <a:ext cx="7895334" cy="1219200"/>
          </a:xfrm>
        </p:spPr>
        <p:txBody>
          <a:bodyPr/>
          <a:lstStyle>
            <a:lvl1pPr>
              <a:defRPr sz="8000">
                <a:solidFill>
                  <a:srgbClr val="2835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5949" y="222250"/>
            <a:ext cx="9906000" cy="8382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defRPr sz="3600" b="1" i="0">
                <a:solidFill>
                  <a:srgbClr val="2EBCE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9" name="bk object 18">
            <a:extLst>
              <a:ext uri="{FF2B5EF4-FFF2-40B4-BE49-F238E27FC236}">
                <a16:creationId xmlns:a16="http://schemas.microsoft.com/office/drawing/2014/main" id="{83042F7C-7A17-9347-A29F-48AC17BD9EBE}"/>
              </a:ext>
            </a:extLst>
          </p:cNvPr>
          <p:cNvSpPr/>
          <p:nvPr userDrawn="1"/>
        </p:nvSpPr>
        <p:spPr>
          <a:xfrm>
            <a:off x="19610" y="1060450"/>
            <a:ext cx="4024630" cy="0"/>
          </a:xfrm>
          <a:custGeom>
            <a:avLst/>
            <a:gdLst/>
            <a:ahLst/>
            <a:cxnLst/>
            <a:rect l="l" t="t" r="r" b="b"/>
            <a:pathLst>
              <a:path w="4024629">
                <a:moveTo>
                  <a:pt x="0" y="0"/>
                </a:moveTo>
                <a:lnTo>
                  <a:pt x="4024160" y="0"/>
                </a:lnTo>
              </a:path>
            </a:pathLst>
          </a:custGeom>
          <a:ln w="19050">
            <a:solidFill>
              <a:srgbClr val="283583"/>
            </a:solidFill>
          </a:ln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0" name="bk object 19">
            <a:extLst>
              <a:ext uri="{FF2B5EF4-FFF2-40B4-BE49-F238E27FC236}">
                <a16:creationId xmlns:a16="http://schemas.microsoft.com/office/drawing/2014/main" id="{48B8FB2D-F7B0-1F4E-AB13-8B327FD85EAA}"/>
              </a:ext>
            </a:extLst>
          </p:cNvPr>
          <p:cNvSpPr/>
          <p:nvPr userDrawn="1"/>
        </p:nvSpPr>
        <p:spPr>
          <a:xfrm>
            <a:off x="4586607" y="1060453"/>
            <a:ext cx="5935346" cy="45719"/>
          </a:xfrm>
          <a:custGeom>
            <a:avLst/>
            <a:gdLst/>
            <a:ahLst/>
            <a:cxnLst/>
            <a:rect l="l" t="t" r="r" b="b"/>
            <a:pathLst>
              <a:path w="7618095">
                <a:moveTo>
                  <a:pt x="0" y="0"/>
                </a:moveTo>
                <a:lnTo>
                  <a:pt x="7617891" y="0"/>
                </a:lnTo>
              </a:path>
            </a:pathLst>
          </a:custGeom>
          <a:ln w="19050">
            <a:solidFill>
              <a:srgbClr val="283583"/>
            </a:solidFill>
          </a:ln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1" name="bk object 23">
            <a:extLst>
              <a:ext uri="{FF2B5EF4-FFF2-40B4-BE49-F238E27FC236}">
                <a16:creationId xmlns:a16="http://schemas.microsoft.com/office/drawing/2014/main" id="{13B78FA8-CC55-9E45-B10F-C27C315DDBA4}"/>
              </a:ext>
            </a:extLst>
          </p:cNvPr>
          <p:cNvSpPr/>
          <p:nvPr userDrawn="1"/>
        </p:nvSpPr>
        <p:spPr>
          <a:xfrm>
            <a:off x="4044953" y="984254"/>
            <a:ext cx="171322" cy="17133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2" name="bk object 24">
            <a:extLst>
              <a:ext uri="{FF2B5EF4-FFF2-40B4-BE49-F238E27FC236}">
                <a16:creationId xmlns:a16="http://schemas.microsoft.com/office/drawing/2014/main" id="{50F63553-5CBE-8444-8D04-BD817EBCC67B}"/>
              </a:ext>
            </a:extLst>
          </p:cNvPr>
          <p:cNvSpPr/>
          <p:nvPr userDrawn="1"/>
        </p:nvSpPr>
        <p:spPr>
          <a:xfrm>
            <a:off x="4441585" y="984254"/>
            <a:ext cx="171322" cy="17133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C904496-1077-DD44-A4DB-DAD9FB1050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5948" y="1365250"/>
            <a:ext cx="10972801" cy="5181600"/>
          </a:xfrm>
        </p:spPr>
        <p:txBody>
          <a:bodyPr/>
          <a:lstStyle>
            <a:lvl1pPr>
              <a:defRPr sz="2000"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6">
          <p15:clr>
            <a:srgbClr val="FBAE40"/>
          </p15:clr>
        </p15:guide>
        <p15:guide id="2" pos="3844">
          <p15:clr>
            <a:srgbClr val="FBAE40"/>
          </p15:clr>
        </p15:guide>
        <p15:guide id="3" pos="388">
          <p15:clr>
            <a:srgbClr val="FBAE40"/>
          </p15:clr>
        </p15:guide>
        <p15:guide id="4" pos="6628">
          <p15:clr>
            <a:srgbClr val="FBAE40"/>
          </p15:clr>
        </p15:guide>
        <p15:guide id="5" pos="7300">
          <p15:clr>
            <a:srgbClr val="FBAE40"/>
          </p15:clr>
        </p15:guide>
        <p15:guide id="6" orient="horz" pos="860">
          <p15:clr>
            <a:srgbClr val="FBAE40"/>
          </p15:clr>
        </p15:guide>
        <p15:guide id="7" orient="horz" pos="41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0235" y="1574422"/>
            <a:ext cx="53090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5421" y="1574422"/>
            <a:ext cx="53090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4F01D6-C116-244B-AF29-17AC3C81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9520" y="182223"/>
            <a:ext cx="11854815" cy="6473825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D5C60D4-9C7D-F245-A89A-6FE74BBF71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90" y="-6350"/>
            <a:ext cx="1614112" cy="138598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1C94-03EE-48ED-9444-37E3DEBEEFED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E9D0-603E-4789-8D3E-FB82830CE5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33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9520" y="1017756"/>
            <a:ext cx="11854815" cy="5529093"/>
          </a:xfrm>
          <a:custGeom>
            <a:avLst/>
            <a:gdLst/>
            <a:ahLst/>
            <a:cxnLst/>
            <a:rect l="l" t="t" r="r" b="b"/>
            <a:pathLst>
              <a:path w="11854815" h="5633084">
                <a:moveTo>
                  <a:pt x="0" y="5633021"/>
                </a:moveTo>
                <a:lnTo>
                  <a:pt x="11854484" y="5633021"/>
                </a:lnTo>
                <a:lnTo>
                  <a:pt x="11854484" y="0"/>
                </a:lnTo>
                <a:lnTo>
                  <a:pt x="0" y="0"/>
                </a:lnTo>
                <a:lnTo>
                  <a:pt x="0" y="563302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CA45D49-C0E6-1E4D-ACBD-6DDB0EA4033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90" y="-6350"/>
            <a:ext cx="1614112" cy="138598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B7D272-D09B-974D-9821-E80993DB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79643"/>
            <a:ext cx="10525126" cy="4786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CFBBA2FE-1F06-3544-85C3-B867D6424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9879136" cy="652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43363" y="6345238"/>
            <a:ext cx="4117975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20125" y="6345238"/>
            <a:ext cx="274478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 sz="3600" b="1">
          <a:solidFill>
            <a:srgbClr val="2EBCE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 sz="2000">
          <a:latin typeface="Arial" charset="0"/>
          <a:ea typeface="Arial" charset="0"/>
          <a:cs typeface="Arial" charset="0"/>
        </a:defRPr>
      </a:lvl1pPr>
      <a:lvl2pPr marL="457215">
        <a:defRPr>
          <a:latin typeface="Arial" charset="0"/>
          <a:ea typeface="Arial" charset="0"/>
          <a:cs typeface="Arial" charset="0"/>
        </a:defRPr>
      </a:lvl2pPr>
      <a:lvl3pPr marL="914430">
        <a:defRPr>
          <a:latin typeface="Arial" charset="0"/>
          <a:ea typeface="Arial" charset="0"/>
          <a:cs typeface="Arial" charset="0"/>
        </a:defRPr>
      </a:lvl3pPr>
      <a:lvl4pPr marL="1371645">
        <a:defRPr>
          <a:latin typeface="Arial" charset="0"/>
          <a:ea typeface="Arial" charset="0"/>
          <a:cs typeface="Arial" charset="0"/>
        </a:defRPr>
      </a:lvl4pPr>
      <a:lvl5pPr marL="1828861">
        <a:defRPr>
          <a:latin typeface="Arial" charset="0"/>
          <a:ea typeface="Arial" charset="0"/>
          <a:cs typeface="Arial" charset="0"/>
        </a:defRPr>
      </a:lvl5pPr>
      <a:lvl6pPr marL="2286076">
        <a:defRPr>
          <a:latin typeface="+mn-lt"/>
          <a:ea typeface="+mn-ea"/>
          <a:cs typeface="+mn-cs"/>
        </a:defRPr>
      </a:lvl6pPr>
      <a:lvl7pPr marL="2743290">
        <a:defRPr>
          <a:latin typeface="+mn-lt"/>
          <a:ea typeface="+mn-ea"/>
          <a:cs typeface="+mn-cs"/>
        </a:defRPr>
      </a:lvl7pPr>
      <a:lvl8pPr marL="3200505">
        <a:defRPr>
          <a:latin typeface="+mn-lt"/>
          <a:ea typeface="+mn-ea"/>
          <a:cs typeface="+mn-cs"/>
        </a:defRPr>
      </a:lvl8pPr>
      <a:lvl9pPr marL="365772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15">
        <a:defRPr>
          <a:latin typeface="+mn-lt"/>
          <a:ea typeface="+mn-ea"/>
          <a:cs typeface="+mn-cs"/>
        </a:defRPr>
      </a:lvl2pPr>
      <a:lvl3pPr marL="914430">
        <a:defRPr>
          <a:latin typeface="+mn-lt"/>
          <a:ea typeface="+mn-ea"/>
          <a:cs typeface="+mn-cs"/>
        </a:defRPr>
      </a:lvl3pPr>
      <a:lvl4pPr marL="1371645">
        <a:defRPr>
          <a:latin typeface="+mn-lt"/>
          <a:ea typeface="+mn-ea"/>
          <a:cs typeface="+mn-cs"/>
        </a:defRPr>
      </a:lvl4pPr>
      <a:lvl5pPr marL="1828861">
        <a:defRPr>
          <a:latin typeface="+mn-lt"/>
          <a:ea typeface="+mn-ea"/>
          <a:cs typeface="+mn-cs"/>
        </a:defRPr>
      </a:lvl5pPr>
      <a:lvl6pPr marL="2286076">
        <a:defRPr>
          <a:latin typeface="+mn-lt"/>
          <a:ea typeface="+mn-ea"/>
          <a:cs typeface="+mn-cs"/>
        </a:defRPr>
      </a:lvl6pPr>
      <a:lvl7pPr marL="2743290">
        <a:defRPr>
          <a:latin typeface="+mn-lt"/>
          <a:ea typeface="+mn-ea"/>
          <a:cs typeface="+mn-cs"/>
        </a:defRPr>
      </a:lvl7pPr>
      <a:lvl8pPr marL="3200505">
        <a:defRPr>
          <a:latin typeface="+mn-lt"/>
          <a:ea typeface="+mn-ea"/>
          <a:cs typeface="+mn-cs"/>
        </a:defRPr>
      </a:lvl8pPr>
      <a:lvl9pPr marL="365772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097" y="185737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sp>
        <p:nvSpPr>
          <p:cNvPr id="7" name="object 7"/>
          <p:cNvSpPr txBox="1"/>
          <p:nvPr/>
        </p:nvSpPr>
        <p:spPr>
          <a:xfrm>
            <a:off x="10140950" y="6139965"/>
            <a:ext cx="1932817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1500" b="1" spc="-90" dirty="0">
                <a:solidFill>
                  <a:srgbClr val="2B3180"/>
                </a:solidFill>
                <a:latin typeface="Arial"/>
                <a:cs typeface="Arial"/>
              </a:rPr>
              <a:t>25 April 2022</a:t>
            </a:r>
            <a:endParaRPr sz="1500" dirty="0">
              <a:solidFill>
                <a:srgbClr val="2B3180"/>
              </a:solidFill>
              <a:latin typeface="Arial"/>
              <a:cs typeface="Arial"/>
            </a:endParaRP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526078" y="1041543"/>
            <a:ext cx="5763384" cy="6136834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4197350" y="2294554"/>
            <a:ext cx="8007350" cy="2057936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2800" spc="-55" dirty="0">
                <a:solidFill>
                  <a:srgbClr val="2B3180"/>
                </a:solidFill>
                <a:latin typeface="Museo Sans 500"/>
                <a:cs typeface="Arial"/>
              </a:rPr>
              <a:t>Capacity building experience on open-source real time payment systems in Tanzania </a:t>
            </a:r>
            <a:endParaRPr lang="en-US" sz="18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323290-D310-3342-801B-0B06B85F23DD}"/>
              </a:ext>
            </a:extLst>
          </p:cNvPr>
          <p:cNvSpPr/>
          <p:nvPr/>
        </p:nvSpPr>
        <p:spPr>
          <a:xfrm>
            <a:off x="6340245" y="4544575"/>
            <a:ext cx="5733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System integrator perspective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894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BF752-E1B6-9848-B600-E0F40A0A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E0B01-7608-EB4F-8718-77448A91C4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TZ" sz="8000" b="1" dirty="0">
                <a:solidFill>
                  <a:srgbClr val="2EBCE1"/>
                </a:solidFill>
                <a:latin typeface="Arial"/>
                <a:cs typeface="Arial"/>
              </a:rPr>
              <a:t>Panel discussion with system integrators</a:t>
            </a:r>
          </a:p>
          <a:p>
            <a:endParaRPr lang="en-TZ" dirty="0"/>
          </a:p>
        </p:txBody>
      </p:sp>
    </p:spTree>
    <p:extLst>
      <p:ext uri="{BB962C8B-B14F-4D97-AF65-F5344CB8AC3E}">
        <p14:creationId xmlns:p14="http://schemas.microsoft.com/office/powerpoint/2010/main" val="345757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ECB87E7-CC9A-BD49-A61E-C7735E832D63}"/>
              </a:ext>
            </a:extLst>
          </p:cNvPr>
          <p:cNvSpPr txBox="1">
            <a:spLocks/>
          </p:cNvSpPr>
          <p:nvPr/>
        </p:nvSpPr>
        <p:spPr>
          <a:xfrm>
            <a:off x="632447" y="221838"/>
            <a:ext cx="9887656" cy="8366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95" dirty="0"/>
              <a:t>SI/DFSP’s EXPERIENCES</a:t>
            </a:r>
            <a:endParaRPr lang="en-TZ" sz="2795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8D3EE6-622B-A443-A2AF-7AE58A140164}"/>
              </a:ext>
            </a:extLst>
          </p:cNvPr>
          <p:cNvGraphicFramePr>
            <a:graphicFrameLocks/>
          </p:cNvGraphicFramePr>
          <p:nvPr/>
        </p:nvGraphicFramePr>
        <p:xfrm>
          <a:off x="632448" y="1362722"/>
          <a:ext cx="10952480" cy="5172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A7BFBF-9D28-3B4B-913C-B59BF588B04D}"/>
              </a:ext>
            </a:extLst>
          </p:cNvPr>
          <p:cNvSpPr/>
          <p:nvPr/>
        </p:nvSpPr>
        <p:spPr>
          <a:xfrm>
            <a:off x="2533920" y="1058486"/>
            <a:ext cx="1597237" cy="91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7" dirty="0"/>
              <a:t>Challenges</a:t>
            </a:r>
            <a:endParaRPr lang="en-TZ" sz="1797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D4C59C-4FA5-8245-A9F1-38ACE930E159}"/>
              </a:ext>
            </a:extLst>
          </p:cNvPr>
          <p:cNvSpPr/>
          <p:nvPr/>
        </p:nvSpPr>
        <p:spPr>
          <a:xfrm>
            <a:off x="6260806" y="1058486"/>
            <a:ext cx="1445119" cy="91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7" dirty="0"/>
              <a:t>Gains</a:t>
            </a:r>
            <a:endParaRPr lang="en-TZ" sz="1797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A12D64-4712-0E4E-9376-A08B32777FC3}"/>
              </a:ext>
            </a:extLst>
          </p:cNvPr>
          <p:cNvSpPr/>
          <p:nvPr/>
        </p:nvSpPr>
        <p:spPr>
          <a:xfrm>
            <a:off x="9278466" y="1077040"/>
            <a:ext cx="2083041" cy="912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7" dirty="0"/>
              <a:t>Recommendations</a:t>
            </a:r>
            <a:endParaRPr lang="en-TZ" sz="1797" dirty="0"/>
          </a:p>
        </p:txBody>
      </p:sp>
    </p:spTree>
    <p:extLst>
      <p:ext uri="{BB962C8B-B14F-4D97-AF65-F5344CB8AC3E}">
        <p14:creationId xmlns:p14="http://schemas.microsoft.com/office/powerpoint/2010/main" val="164205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201854" y="101417"/>
            <a:ext cx="1448740" cy="99963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97" b="1">
                <a:solidFill>
                  <a:schemeClr val="tx1"/>
                </a:solidFill>
              </a:rPr>
              <a:t>TCDC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848389" y="1861636"/>
            <a:ext cx="10155670" cy="1158993"/>
            <a:chOff x="1625601" y="2111828"/>
            <a:chExt cx="10174512" cy="1161143"/>
          </a:xfrm>
        </p:grpSpPr>
        <p:sp>
          <p:nvSpPr>
            <p:cNvPr id="7" name="Rounded Rectangle 6"/>
            <p:cNvSpPr/>
            <p:nvPr/>
          </p:nvSpPr>
          <p:spPr>
            <a:xfrm>
              <a:off x="1625601" y="2111828"/>
              <a:ext cx="3135085" cy="11611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SACCOS 1</a:t>
              </a:r>
            </a:p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SACCOS with CBS </a:t>
              </a:r>
            </a:p>
            <a:p>
              <a:pPr algn="ctr"/>
              <a:r>
                <a:rPr lang="en-GB" sz="1797" b="1" u="sng" dirty="0">
                  <a:solidFill>
                    <a:schemeClr val="tx1"/>
                  </a:solidFill>
                </a:rPr>
                <a:t>Connect Ready 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665028" y="2111828"/>
              <a:ext cx="3135085" cy="11611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SACCOS 3</a:t>
              </a:r>
            </a:p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No </a:t>
              </a:r>
            </a:p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SACCOS CBS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145315" y="2111828"/>
              <a:ext cx="3135085" cy="1161143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SACCOS 2</a:t>
              </a:r>
            </a:p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SACCOS with CBS</a:t>
              </a:r>
            </a:p>
            <a:p>
              <a:pPr algn="ctr"/>
              <a:r>
                <a:rPr lang="en-GB" sz="1797" b="1" dirty="0">
                  <a:solidFill>
                    <a:schemeClr val="tx1"/>
                  </a:solidFill>
                </a:rPr>
                <a:t> Not Connect Ready 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648449" y="3821058"/>
            <a:ext cx="6555551" cy="1158993"/>
            <a:chOff x="4630057" y="4074885"/>
            <a:chExt cx="6567713" cy="1161143"/>
          </a:xfrm>
        </p:grpSpPr>
        <p:sp>
          <p:nvSpPr>
            <p:cNvPr id="11" name="Rounded Rectangle 10"/>
            <p:cNvSpPr/>
            <p:nvPr/>
          </p:nvSpPr>
          <p:spPr>
            <a:xfrm>
              <a:off x="4630057" y="4074885"/>
              <a:ext cx="3135085" cy="116114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97" b="1">
                  <a:solidFill>
                    <a:schemeClr val="tx1"/>
                  </a:solidFill>
                </a:rPr>
                <a:t>SACCOS 2a</a:t>
              </a:r>
            </a:p>
            <a:p>
              <a:pPr algn="ctr"/>
              <a:r>
                <a:rPr lang="en-GB" sz="1797" b="1">
                  <a:solidFill>
                    <a:schemeClr val="tx1"/>
                  </a:solidFill>
                </a:rPr>
                <a:t>SACCOS Management System Can be modified to become  </a:t>
              </a:r>
              <a:r>
                <a:rPr lang="en-GB" sz="1797" b="1" u="sng">
                  <a:solidFill>
                    <a:schemeClr val="tx1"/>
                  </a:solidFill>
                </a:rPr>
                <a:t>Connect Ready 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062685" y="4074885"/>
              <a:ext cx="3135085" cy="116114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797" b="1">
                  <a:solidFill>
                    <a:schemeClr val="tx1"/>
                  </a:solidFill>
                </a:rPr>
                <a:t>SACCOS 2b</a:t>
              </a:r>
            </a:p>
            <a:p>
              <a:pPr algn="ctr"/>
              <a:r>
                <a:rPr lang="en-GB" sz="1797" b="1">
                  <a:solidFill>
                    <a:schemeClr val="tx1"/>
                  </a:solidFill>
                </a:rPr>
                <a:t>SACCOS Management System Can not be modified to be  Connect Ready </a:t>
              </a:r>
            </a:p>
          </p:txBody>
        </p:sp>
      </p:grpSp>
      <p:cxnSp>
        <p:nvCxnSpPr>
          <p:cNvPr id="14" name="Elbow Connector 13"/>
          <p:cNvCxnSpPr/>
          <p:nvPr/>
        </p:nvCxnSpPr>
        <p:spPr>
          <a:xfrm rot="5400000">
            <a:off x="5669443" y="2564277"/>
            <a:ext cx="800429" cy="171313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7382578" y="2564277"/>
            <a:ext cx="800429" cy="171313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4789334" y="-275254"/>
            <a:ext cx="760588" cy="351319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6545931" y="1481342"/>
            <a:ext cx="760588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6200000" flipH="1">
            <a:off x="8302529" y="-275255"/>
            <a:ext cx="760588" cy="3513196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Left Arrow Callout 35"/>
          <p:cNvSpPr/>
          <p:nvPr/>
        </p:nvSpPr>
        <p:spPr>
          <a:xfrm>
            <a:off x="7715792" y="130119"/>
            <a:ext cx="3583822" cy="934267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938"/>
            </a:avLst>
          </a:prstGeom>
          <a:solidFill>
            <a:srgbClr val="00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97" b="1">
                <a:solidFill>
                  <a:schemeClr val="tx1"/>
                </a:solidFill>
              </a:rPr>
              <a:t>TCDC Key Function, Roles &amp; Responsibilities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427687" y="5664582"/>
            <a:ext cx="1760733" cy="6451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797" b="1" dirty="0">
                <a:solidFill>
                  <a:schemeClr val="tx1"/>
                </a:solidFill>
              </a:rPr>
              <a:t>Need Support to acquire Systems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95229" y="4628011"/>
            <a:ext cx="2506321" cy="6451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797" b="1">
                <a:solidFill>
                  <a:schemeClr val="tx1"/>
                </a:solidFill>
              </a:rPr>
              <a:t>Need Support to modify Systems for connectivity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5943" y="3814262"/>
            <a:ext cx="1676729" cy="64513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35933" tIns="35933" rIns="35933" bIns="35933" rtlCol="0">
            <a:spAutoFit/>
          </a:bodyPr>
          <a:lstStyle/>
          <a:p>
            <a:pPr algn="ctr"/>
            <a:r>
              <a:rPr lang="en-GB" sz="1797" b="1">
                <a:solidFill>
                  <a:schemeClr val="tx1"/>
                </a:solidFill>
              </a:rPr>
              <a:t>Need Support to integrate</a:t>
            </a:r>
          </a:p>
        </p:txBody>
      </p:sp>
      <p:cxnSp>
        <p:nvCxnSpPr>
          <p:cNvPr id="51" name="Elbow Connector 50"/>
          <p:cNvCxnSpPr>
            <a:cxnSpLocks/>
            <a:stCxn id="46" idx="0"/>
            <a:endCxn id="7" idx="1"/>
          </p:cNvCxnSpPr>
          <p:nvPr/>
        </p:nvCxnSpPr>
        <p:spPr>
          <a:xfrm rot="5400000" flipH="1" flipV="1">
            <a:off x="934785" y="2900656"/>
            <a:ext cx="1373128" cy="454082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Bent Arrow 54"/>
          <p:cNvSpPr/>
          <p:nvPr/>
        </p:nvSpPr>
        <p:spPr>
          <a:xfrm rot="16200000" flipV="1">
            <a:off x="5798447" y="4239021"/>
            <a:ext cx="1185800" cy="3229691"/>
          </a:xfrm>
          <a:prstGeom prst="bentArrow">
            <a:avLst>
              <a:gd name="adj1" fmla="val 12024"/>
              <a:gd name="adj2" fmla="val 25000"/>
              <a:gd name="adj3" fmla="val 25000"/>
              <a:gd name="adj4" fmla="val 43750"/>
            </a:avLst>
          </a:prstGeom>
          <a:scene3d>
            <a:camera prst="orthographicFront"/>
            <a:lightRig rig="threePt" dir="t"/>
          </a:scene3d>
          <a:sp3d>
            <a:bevelT w="171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7">
              <a:solidFill>
                <a:schemeClr val="tx1"/>
              </a:solidFill>
            </a:endParaRPr>
          </a:p>
        </p:txBody>
      </p:sp>
      <p:sp>
        <p:nvSpPr>
          <p:cNvPr id="60" name="Flowchart: Predefined Process 59"/>
          <p:cNvSpPr/>
          <p:nvPr/>
        </p:nvSpPr>
        <p:spPr>
          <a:xfrm>
            <a:off x="2685492" y="67961"/>
            <a:ext cx="2527598" cy="897777"/>
          </a:xfrm>
          <a:prstGeom prst="flowChartPredefined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97" b="1">
                <a:solidFill>
                  <a:schemeClr val="tx1"/>
                </a:solidFill>
              </a:rPr>
              <a:t>TCDC</a:t>
            </a:r>
          </a:p>
          <a:p>
            <a:pPr algn="ctr"/>
            <a:r>
              <a:rPr lang="en-GB" sz="1797" b="1">
                <a:solidFill>
                  <a:schemeClr val="tx1"/>
                </a:solidFill>
              </a:rPr>
              <a:t>Management System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5267417" y="321269"/>
            <a:ext cx="972465" cy="39116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7" b="1">
              <a:solidFill>
                <a:schemeClr val="tx1"/>
              </a:solidFill>
            </a:endParaRPr>
          </a:p>
        </p:txBody>
      </p:sp>
      <p:sp>
        <p:nvSpPr>
          <p:cNvPr id="67" name="L-Shape 66"/>
          <p:cNvSpPr/>
          <p:nvPr/>
        </p:nvSpPr>
        <p:spPr>
          <a:xfrm flipH="1">
            <a:off x="6998868" y="1811332"/>
            <a:ext cx="5139406" cy="3542306"/>
          </a:xfrm>
          <a:prstGeom prst="corner">
            <a:avLst>
              <a:gd name="adj1" fmla="val 59624"/>
              <a:gd name="adj2" fmla="val 97233"/>
            </a:avLst>
          </a:prstGeom>
          <a:solidFill>
            <a:srgbClr val="00FF00">
              <a:alpha val="7843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7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stCxn id="40" idx="1"/>
            <a:endCxn id="67" idx="1"/>
          </p:cNvCxnSpPr>
          <p:nvPr/>
        </p:nvCxnSpPr>
        <p:spPr>
          <a:xfrm rot="10800000">
            <a:off x="9568572" y="5353638"/>
            <a:ext cx="859117" cy="633511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U-Turn Arrow 84"/>
          <p:cNvSpPr/>
          <p:nvPr/>
        </p:nvSpPr>
        <p:spPr>
          <a:xfrm rot="16200000">
            <a:off x="-1534290" y="2226986"/>
            <a:ext cx="6071102" cy="2368459"/>
          </a:xfrm>
          <a:prstGeom prst="uturnArrow">
            <a:avLst>
              <a:gd name="adj1" fmla="val 7228"/>
              <a:gd name="adj2" fmla="val 9435"/>
              <a:gd name="adj3" fmla="val 25000"/>
              <a:gd name="adj4" fmla="val 43750"/>
              <a:gd name="adj5" fmla="val 100000"/>
            </a:avLst>
          </a:prstGeom>
          <a:solidFill>
            <a:srgbClr val="FF0000"/>
          </a:solidFill>
          <a:scene3d>
            <a:camera prst="orthographicFront"/>
            <a:lightRig rig="threePt" dir="t"/>
          </a:scene3d>
          <a:sp3d>
            <a:bevelT w="952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97">
              <a:solidFill>
                <a:schemeClr val="tx1"/>
              </a:solidFill>
            </a:endParaRPr>
          </a:p>
        </p:txBody>
      </p:sp>
      <p:cxnSp>
        <p:nvCxnSpPr>
          <p:cNvPr id="97" name="Elbow Connector 96"/>
          <p:cNvCxnSpPr>
            <a:stCxn id="43" idx="3"/>
          </p:cNvCxnSpPr>
          <p:nvPr/>
        </p:nvCxnSpPr>
        <p:spPr>
          <a:xfrm flipV="1">
            <a:off x="3101550" y="4400554"/>
            <a:ext cx="589619" cy="5500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Multidocument 65"/>
          <p:cNvSpPr/>
          <p:nvPr/>
        </p:nvSpPr>
        <p:spPr>
          <a:xfrm>
            <a:off x="5047157" y="882782"/>
            <a:ext cx="1149867" cy="539000"/>
          </a:xfrm>
          <a:prstGeom prst="flowChartMultidocument">
            <a:avLst/>
          </a:prstGeom>
          <a:solidFill>
            <a:srgbClr val="0000FF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933" tIns="35933" rIns="35933" bIns="35933" rtlCol="0" anchor="ctr"/>
          <a:lstStyle/>
          <a:p>
            <a:pPr algn="ctr"/>
            <a:r>
              <a:rPr lang="en-GB" sz="1397" b="1" dirty="0"/>
              <a:t>Regulatory Reporting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F25B-CBFB-444C-88E5-B654F6F7BF6F}"/>
              </a:ext>
            </a:extLst>
          </p:cNvPr>
          <p:cNvSpPr txBox="1"/>
          <p:nvPr/>
        </p:nvSpPr>
        <p:spPr>
          <a:xfrm>
            <a:off x="1937036" y="2950404"/>
            <a:ext cx="2847168" cy="921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Integration Cost</a:t>
            </a:r>
          </a:p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Maintenance Cost</a:t>
            </a:r>
          </a:p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Internal Support Cost</a:t>
            </a:r>
            <a:endParaRPr lang="en-TZ" sz="1797" b="1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770584-0256-4CBA-9758-23F0286775D5}"/>
              </a:ext>
            </a:extLst>
          </p:cNvPr>
          <p:cNvSpPr txBox="1"/>
          <p:nvPr/>
        </p:nvSpPr>
        <p:spPr>
          <a:xfrm>
            <a:off x="4309979" y="4937718"/>
            <a:ext cx="2847168" cy="119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Modification Cost</a:t>
            </a:r>
          </a:p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Integration Cost</a:t>
            </a:r>
          </a:p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Maintenance Cost</a:t>
            </a:r>
          </a:p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Internal Support Cost</a:t>
            </a:r>
            <a:endParaRPr lang="en-TZ" sz="1797" b="1" dirty="0">
              <a:solidFill>
                <a:srgbClr val="FF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83AFA9-35C6-4DF2-A3A4-EACB9F2D1E47}"/>
              </a:ext>
            </a:extLst>
          </p:cNvPr>
          <p:cNvSpPr txBox="1"/>
          <p:nvPr/>
        </p:nvSpPr>
        <p:spPr>
          <a:xfrm>
            <a:off x="8847705" y="3078111"/>
            <a:ext cx="3452525" cy="64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Minimal Internal Support</a:t>
            </a:r>
          </a:p>
          <a:p>
            <a:pPr marL="285207" indent="-285207">
              <a:buFont typeface="Arial" panose="020B0604020202020204" pitchFamily="34" charset="0"/>
              <a:buChar char="•"/>
            </a:pPr>
            <a:r>
              <a:rPr lang="en-US" sz="1797" b="1" dirty="0">
                <a:solidFill>
                  <a:srgbClr val="FF0000"/>
                </a:solidFill>
              </a:rPr>
              <a:t>SaaS Shared Services (Costs)</a:t>
            </a:r>
            <a:endParaRPr lang="en-TZ" sz="1797" b="1" dirty="0">
              <a:solidFill>
                <a:srgbClr val="FF0000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00" y="5750344"/>
            <a:ext cx="1474148" cy="108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5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7" grpId="0"/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43E379D-E19C-41B9-9104-F149CA19A7A3}"/>
              </a:ext>
            </a:extLst>
          </p:cNvPr>
          <p:cNvGrpSpPr/>
          <p:nvPr/>
        </p:nvGrpSpPr>
        <p:grpSpPr>
          <a:xfrm>
            <a:off x="85240" y="143318"/>
            <a:ext cx="11918528" cy="6676123"/>
            <a:chOff x="67727" y="143583"/>
            <a:chExt cx="11940640" cy="66885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1E04F4-ACD1-416C-BE5E-6B6F731DDEC5}"/>
                </a:ext>
              </a:extLst>
            </p:cNvPr>
            <p:cNvSpPr txBox="1"/>
            <p:nvPr/>
          </p:nvSpPr>
          <p:spPr>
            <a:xfrm>
              <a:off x="9662389" y="4005883"/>
              <a:ext cx="7320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1797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7B3718-AAC1-44E2-A043-E72C96AC5B00}"/>
                </a:ext>
              </a:extLst>
            </p:cNvPr>
            <p:cNvSpPr txBox="1"/>
            <p:nvPr/>
          </p:nvSpPr>
          <p:spPr>
            <a:xfrm>
              <a:off x="9554142" y="2850253"/>
              <a:ext cx="792000" cy="349702"/>
            </a:xfrm>
            <a:prstGeom prst="rect">
              <a:avLst/>
            </a:prstGeom>
            <a:noFill/>
          </p:spPr>
          <p:txBody>
            <a:bodyPr wrap="square" lIns="35933" tIns="35933" rIns="35933" bIns="35933" rtlCol="0" anchor="ctr" anchorCtr="0">
              <a:spAutoFit/>
            </a:bodyPr>
            <a:lstStyle/>
            <a:p>
              <a:endParaRPr lang="en-GB" sz="1797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C3A2A6-BE6C-4098-8696-438FBB440575}"/>
                </a:ext>
              </a:extLst>
            </p:cNvPr>
            <p:cNvGrpSpPr/>
            <p:nvPr/>
          </p:nvGrpSpPr>
          <p:grpSpPr>
            <a:xfrm>
              <a:off x="8250430" y="2193664"/>
              <a:ext cx="3757937" cy="3389325"/>
              <a:chOff x="8250430" y="2193664"/>
              <a:chExt cx="3757937" cy="3389325"/>
            </a:xfrm>
          </p:grpSpPr>
          <p:sp>
            <p:nvSpPr>
              <p:cNvPr id="44" name="Frame 43">
                <a:extLst>
                  <a:ext uri="{FF2B5EF4-FFF2-40B4-BE49-F238E27FC236}">
                    <a16:creationId xmlns:a16="http://schemas.microsoft.com/office/drawing/2014/main" id="{E0FFAF82-C492-4334-A8D4-ED9B30348F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50430" y="2230501"/>
                <a:ext cx="2196000" cy="1044000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996" b="1" dirty="0">
                    <a:solidFill>
                      <a:schemeClr val="tx1"/>
                    </a:solidFill>
                  </a:rPr>
                  <a:t>DGTOF-SACCOS</a:t>
                </a:r>
              </a:p>
            </p:txBody>
          </p:sp>
          <p:sp>
            <p:nvSpPr>
              <p:cNvPr id="45" name="Frame 44">
                <a:extLst>
                  <a:ext uri="{FF2B5EF4-FFF2-40B4-BE49-F238E27FC236}">
                    <a16:creationId xmlns:a16="http://schemas.microsoft.com/office/drawing/2014/main" id="{350058CD-3D6C-44C2-AD50-560E4624AD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50430" y="3384745"/>
                <a:ext cx="2196000" cy="1044000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996" b="1" dirty="0">
                    <a:solidFill>
                      <a:schemeClr val="tx1"/>
                    </a:solidFill>
                  </a:rPr>
                  <a:t>DGTOF-MFI</a:t>
                </a:r>
              </a:p>
            </p:txBody>
          </p:sp>
          <p:sp>
            <p:nvSpPr>
              <p:cNvPr id="46" name="Frame 45">
                <a:extLst>
                  <a:ext uri="{FF2B5EF4-FFF2-40B4-BE49-F238E27FC236}">
                    <a16:creationId xmlns:a16="http://schemas.microsoft.com/office/drawing/2014/main" id="{47D5BDC2-CCAC-4995-A2B7-1534DD22965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50430" y="4538989"/>
                <a:ext cx="2196000" cy="1044000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996" b="1" dirty="0">
                    <a:solidFill>
                      <a:schemeClr val="tx1"/>
                    </a:solidFill>
                  </a:rPr>
                  <a:t>DGTOF-VICO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4DE1C43-A546-4AC2-AC16-5D53FE1091D8}"/>
                  </a:ext>
                </a:extLst>
              </p:cNvPr>
              <p:cNvGrpSpPr/>
              <p:nvPr/>
            </p:nvGrpSpPr>
            <p:grpSpPr>
              <a:xfrm>
                <a:off x="11072367" y="4428745"/>
                <a:ext cx="936000" cy="786558"/>
                <a:chOff x="10765435" y="3575423"/>
                <a:chExt cx="936000" cy="786558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6710FB8-74B8-4877-887B-8A4959645CE9}"/>
                    </a:ext>
                  </a:extLst>
                </p:cNvPr>
                <p:cNvSpPr txBox="1"/>
                <p:nvPr/>
              </p:nvSpPr>
              <p:spPr>
                <a:xfrm>
                  <a:off x="10999435" y="3575423"/>
                  <a:ext cx="468000" cy="349702"/>
                </a:xfrm>
                <a:prstGeom prst="rect">
                  <a:avLst/>
                </a:prstGeom>
                <a:noFill/>
              </p:spPr>
              <p:txBody>
                <a:bodyPr wrap="square" lIns="35933" tIns="35933" rIns="35933" bIns="35933" rtlCol="0">
                  <a:spAutoFit/>
                </a:bodyPr>
                <a:lstStyle/>
                <a:p>
                  <a:r>
                    <a:rPr lang="en-GB" sz="1797" b="1" dirty="0"/>
                    <a:t>LGA</a:t>
                  </a:r>
                </a:p>
              </p:txBody>
            </p:sp>
            <p:sp>
              <p:nvSpPr>
                <p:cNvPr id="58" name="Flowchart: Multidocument 57">
                  <a:extLst>
                    <a:ext uri="{FF2B5EF4-FFF2-40B4-BE49-F238E27FC236}">
                      <a16:creationId xmlns:a16="http://schemas.microsoft.com/office/drawing/2014/main" id="{0FEA6359-C855-4B3C-9FD0-D3F47CEF762A}"/>
                    </a:ext>
                  </a:extLst>
                </p:cNvPr>
                <p:cNvSpPr/>
                <p:nvPr/>
              </p:nvSpPr>
              <p:spPr>
                <a:xfrm>
                  <a:off x="10765435" y="3929981"/>
                  <a:ext cx="936000" cy="432000"/>
                </a:xfrm>
                <a:prstGeom prst="flowChartMultidocument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lIns="35933" tIns="35933" rIns="35933" bIns="35933" rtlCol="0" anchor="ctr"/>
                <a:lstStyle/>
                <a:p>
                  <a:pPr algn="ctr"/>
                  <a:r>
                    <a:rPr lang="en-GB" sz="1397" b="1" dirty="0"/>
                    <a:t>Reports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BF17E21-62A1-4AE5-A8FC-69A515537D4F}"/>
                  </a:ext>
                </a:extLst>
              </p:cNvPr>
              <p:cNvGrpSpPr/>
              <p:nvPr/>
            </p:nvGrpSpPr>
            <p:grpSpPr>
              <a:xfrm>
                <a:off x="11072367" y="3403991"/>
                <a:ext cx="936000" cy="786558"/>
                <a:chOff x="10765435" y="3575423"/>
                <a:chExt cx="936000" cy="786558"/>
              </a:xfrm>
            </p:grpSpPr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C68F051-407D-4ABA-9B1D-E1524D9196E0}"/>
                    </a:ext>
                  </a:extLst>
                </p:cNvPr>
                <p:cNvSpPr txBox="1"/>
                <p:nvPr/>
              </p:nvSpPr>
              <p:spPr>
                <a:xfrm>
                  <a:off x="10999435" y="3575423"/>
                  <a:ext cx="468000" cy="349702"/>
                </a:xfrm>
                <a:prstGeom prst="rect">
                  <a:avLst/>
                </a:prstGeom>
                <a:noFill/>
              </p:spPr>
              <p:txBody>
                <a:bodyPr wrap="square" lIns="35933" tIns="35933" rIns="35933" bIns="35933" rtlCol="0">
                  <a:spAutoFit/>
                </a:bodyPr>
                <a:lstStyle/>
                <a:p>
                  <a:r>
                    <a:rPr lang="en-GB" sz="1797" b="1" dirty="0"/>
                    <a:t>BOT</a:t>
                  </a:r>
                </a:p>
              </p:txBody>
            </p:sp>
            <p:sp>
              <p:nvSpPr>
                <p:cNvPr id="56" name="Flowchart: Multidocument 55">
                  <a:extLst>
                    <a:ext uri="{FF2B5EF4-FFF2-40B4-BE49-F238E27FC236}">
                      <a16:creationId xmlns:a16="http://schemas.microsoft.com/office/drawing/2014/main" id="{02809BA3-ADE2-4520-B483-B19B5965339B}"/>
                    </a:ext>
                  </a:extLst>
                </p:cNvPr>
                <p:cNvSpPr/>
                <p:nvPr/>
              </p:nvSpPr>
              <p:spPr>
                <a:xfrm>
                  <a:off x="10765435" y="3929981"/>
                  <a:ext cx="936000" cy="432000"/>
                </a:xfrm>
                <a:prstGeom prst="flowChartMultidocument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lIns="35933" tIns="35933" rIns="35933" bIns="35933" rtlCol="0" anchor="ctr"/>
                <a:lstStyle/>
                <a:p>
                  <a:pPr algn="ctr"/>
                  <a:r>
                    <a:rPr lang="en-GB" sz="1397" b="1" dirty="0"/>
                    <a:t>Reports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F6ED4AA-60F8-44B2-AA43-A253985B63F5}"/>
                  </a:ext>
                </a:extLst>
              </p:cNvPr>
              <p:cNvGrpSpPr/>
              <p:nvPr/>
            </p:nvGrpSpPr>
            <p:grpSpPr>
              <a:xfrm>
                <a:off x="11072367" y="2193664"/>
                <a:ext cx="936000" cy="786558"/>
                <a:chOff x="10765435" y="3575423"/>
                <a:chExt cx="936000" cy="786558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B95C298E-8851-4AA1-8F8A-5827F18D26D7}"/>
                    </a:ext>
                  </a:extLst>
                </p:cNvPr>
                <p:cNvSpPr txBox="1"/>
                <p:nvPr/>
              </p:nvSpPr>
              <p:spPr>
                <a:xfrm>
                  <a:off x="10999435" y="3575423"/>
                  <a:ext cx="702000" cy="349702"/>
                </a:xfrm>
                <a:prstGeom prst="rect">
                  <a:avLst/>
                </a:prstGeom>
                <a:noFill/>
              </p:spPr>
              <p:txBody>
                <a:bodyPr wrap="square" lIns="35933" tIns="35933" rIns="35933" bIns="35933" rtlCol="0">
                  <a:spAutoFit/>
                </a:bodyPr>
                <a:lstStyle/>
                <a:p>
                  <a:r>
                    <a:rPr lang="en-GB" sz="1797" b="1" dirty="0"/>
                    <a:t>TCDC</a:t>
                  </a:r>
                </a:p>
              </p:txBody>
            </p:sp>
            <p:sp>
              <p:nvSpPr>
                <p:cNvPr id="54" name="Flowchart: Multidocument 53">
                  <a:extLst>
                    <a:ext uri="{FF2B5EF4-FFF2-40B4-BE49-F238E27FC236}">
                      <a16:creationId xmlns:a16="http://schemas.microsoft.com/office/drawing/2014/main" id="{56F73337-64E8-4FE4-9533-741131DF8C78}"/>
                    </a:ext>
                  </a:extLst>
                </p:cNvPr>
                <p:cNvSpPr/>
                <p:nvPr/>
              </p:nvSpPr>
              <p:spPr>
                <a:xfrm>
                  <a:off x="10765435" y="3929981"/>
                  <a:ext cx="936000" cy="432000"/>
                </a:xfrm>
                <a:prstGeom prst="flowChartMultidocument">
                  <a:avLst/>
                </a:prstGeom>
                <a:ln w="28575"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lIns="35933" tIns="35933" rIns="35933" bIns="35933" rtlCol="0" anchor="ctr"/>
                <a:lstStyle/>
                <a:p>
                  <a:pPr algn="ctr"/>
                  <a:r>
                    <a:rPr lang="en-GB" sz="1397" b="1" dirty="0"/>
                    <a:t>Reports</a:t>
                  </a:r>
                </a:p>
              </p:txBody>
            </p:sp>
          </p:grpSp>
          <p:sp>
            <p:nvSpPr>
              <p:cNvPr id="50" name="Right Arrow 17">
                <a:extLst>
                  <a:ext uri="{FF2B5EF4-FFF2-40B4-BE49-F238E27FC236}">
                    <a16:creationId xmlns:a16="http://schemas.microsoft.com/office/drawing/2014/main" id="{FB799A2F-46CA-49C2-9002-CDB7F1533B4F}"/>
                  </a:ext>
                </a:extLst>
              </p:cNvPr>
              <p:cNvSpPr/>
              <p:nvPr/>
            </p:nvSpPr>
            <p:spPr>
              <a:xfrm>
                <a:off x="10487750" y="2734252"/>
                <a:ext cx="584617" cy="1748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97"/>
              </a:p>
            </p:txBody>
          </p:sp>
          <p:sp>
            <p:nvSpPr>
              <p:cNvPr id="51" name="Right Arrow 18">
                <a:extLst>
                  <a:ext uri="{FF2B5EF4-FFF2-40B4-BE49-F238E27FC236}">
                    <a16:creationId xmlns:a16="http://schemas.microsoft.com/office/drawing/2014/main" id="{4DC05A3B-74C0-48BE-BB8B-736E12A572F7}"/>
                  </a:ext>
                </a:extLst>
              </p:cNvPr>
              <p:cNvSpPr/>
              <p:nvPr/>
            </p:nvSpPr>
            <p:spPr>
              <a:xfrm>
                <a:off x="10487750" y="3887123"/>
                <a:ext cx="584617" cy="1748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97"/>
              </a:p>
            </p:txBody>
          </p:sp>
          <p:sp>
            <p:nvSpPr>
              <p:cNvPr id="52" name="Right Arrow 19">
                <a:extLst>
                  <a:ext uri="{FF2B5EF4-FFF2-40B4-BE49-F238E27FC236}">
                    <a16:creationId xmlns:a16="http://schemas.microsoft.com/office/drawing/2014/main" id="{1DB10DAB-3A76-45E2-A2EA-FA85CD66FE63}"/>
                  </a:ext>
                </a:extLst>
              </p:cNvPr>
              <p:cNvSpPr/>
              <p:nvPr/>
            </p:nvSpPr>
            <p:spPr>
              <a:xfrm>
                <a:off x="10487750" y="4911877"/>
                <a:ext cx="584617" cy="17485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797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F10C42-DD01-4CD6-BCFD-970FFD7902F6}"/>
                </a:ext>
              </a:extLst>
            </p:cNvPr>
            <p:cNvGrpSpPr/>
            <p:nvPr/>
          </p:nvGrpSpPr>
          <p:grpSpPr>
            <a:xfrm>
              <a:off x="5214244" y="2705891"/>
              <a:ext cx="2448000" cy="2364871"/>
              <a:chOff x="5214244" y="2701473"/>
              <a:chExt cx="2448000" cy="2364871"/>
            </a:xfrm>
          </p:grpSpPr>
          <p:sp>
            <p:nvSpPr>
              <p:cNvPr id="41" name="Frame 40">
                <a:extLst>
                  <a:ext uri="{FF2B5EF4-FFF2-40B4-BE49-F238E27FC236}">
                    <a16:creationId xmlns:a16="http://schemas.microsoft.com/office/drawing/2014/main" id="{1FE2AE21-2243-44C2-B735-968FCA818D7D}"/>
                  </a:ext>
                </a:extLst>
              </p:cNvPr>
              <p:cNvSpPr/>
              <p:nvPr/>
            </p:nvSpPr>
            <p:spPr>
              <a:xfrm>
                <a:off x="5401808" y="3407658"/>
                <a:ext cx="2072873" cy="967378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6" b="1" dirty="0">
                    <a:solidFill>
                      <a:srgbClr val="FF0000"/>
                    </a:solidFill>
                  </a:rPr>
                  <a:t>Digital Payment Engine</a:t>
                </a:r>
              </a:p>
            </p:txBody>
          </p:sp>
          <p:sp>
            <p:nvSpPr>
              <p:cNvPr id="42" name="Frame 41">
                <a:extLst>
                  <a:ext uri="{FF2B5EF4-FFF2-40B4-BE49-F238E27FC236}">
                    <a16:creationId xmlns:a16="http://schemas.microsoft.com/office/drawing/2014/main" id="{0BC393DC-6114-4062-8FFE-A7373D7E1089}"/>
                  </a:ext>
                </a:extLst>
              </p:cNvPr>
              <p:cNvSpPr/>
              <p:nvPr/>
            </p:nvSpPr>
            <p:spPr>
              <a:xfrm>
                <a:off x="5214244" y="4279786"/>
                <a:ext cx="2448000" cy="786558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DGTOF Core Connector</a:t>
                </a:r>
              </a:p>
            </p:txBody>
          </p:sp>
          <p:sp>
            <p:nvSpPr>
              <p:cNvPr id="43" name="Frame 42">
                <a:extLst>
                  <a:ext uri="{FF2B5EF4-FFF2-40B4-BE49-F238E27FC236}">
                    <a16:creationId xmlns:a16="http://schemas.microsoft.com/office/drawing/2014/main" id="{F78F6A6F-37BF-43A8-9148-32CCE8E3E131}"/>
                  </a:ext>
                </a:extLst>
              </p:cNvPr>
              <p:cNvSpPr/>
              <p:nvPr/>
            </p:nvSpPr>
            <p:spPr>
              <a:xfrm>
                <a:off x="5214244" y="2701473"/>
                <a:ext cx="2448000" cy="786558"/>
              </a:xfrm>
              <a:prstGeom prst="fram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TIPS Connector</a:t>
                </a:r>
              </a:p>
            </p:txBody>
          </p:sp>
        </p:grpSp>
        <p:cxnSp>
          <p:nvCxnSpPr>
            <p:cNvPr id="7" name="Elbow Connector 27">
              <a:extLst>
                <a:ext uri="{FF2B5EF4-FFF2-40B4-BE49-F238E27FC236}">
                  <a16:creationId xmlns:a16="http://schemas.microsoft.com/office/drawing/2014/main" id="{DFBA1CE6-C4CD-4060-B883-7F3E89BD62C3}"/>
                </a:ext>
              </a:extLst>
            </p:cNvPr>
            <p:cNvCxnSpPr>
              <a:stCxn id="42" idx="3"/>
              <a:endCxn id="46" idx="1"/>
            </p:cNvCxnSpPr>
            <p:nvPr/>
          </p:nvCxnSpPr>
          <p:spPr>
            <a:xfrm>
              <a:off x="7662244" y="4677483"/>
              <a:ext cx="588186" cy="383506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lbow Connector 28">
              <a:extLst>
                <a:ext uri="{FF2B5EF4-FFF2-40B4-BE49-F238E27FC236}">
                  <a16:creationId xmlns:a16="http://schemas.microsoft.com/office/drawing/2014/main" id="{5D9C6A56-A83A-410C-9AE7-5E201B913774}"/>
                </a:ext>
              </a:extLst>
            </p:cNvPr>
            <p:cNvCxnSpPr>
              <a:stCxn id="42" idx="3"/>
              <a:endCxn id="45" idx="1"/>
            </p:cNvCxnSpPr>
            <p:nvPr/>
          </p:nvCxnSpPr>
          <p:spPr>
            <a:xfrm flipV="1">
              <a:off x="7662244" y="3906745"/>
              <a:ext cx="588186" cy="770738"/>
            </a:xfrm>
            <a:prstGeom prst="bentConnector3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31">
              <a:extLst>
                <a:ext uri="{FF2B5EF4-FFF2-40B4-BE49-F238E27FC236}">
                  <a16:creationId xmlns:a16="http://schemas.microsoft.com/office/drawing/2014/main" id="{48E91987-1FB9-4C53-98D3-02A6B855AD56}"/>
                </a:ext>
              </a:extLst>
            </p:cNvPr>
            <p:cNvCxnSpPr>
              <a:cxnSpLocks/>
              <a:stCxn id="42" idx="3"/>
              <a:endCxn id="44" idx="1"/>
            </p:cNvCxnSpPr>
            <p:nvPr/>
          </p:nvCxnSpPr>
          <p:spPr>
            <a:xfrm flipV="1">
              <a:off x="7662244" y="2752501"/>
              <a:ext cx="588186" cy="19249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lbow Connector 37">
              <a:extLst>
                <a:ext uri="{FF2B5EF4-FFF2-40B4-BE49-F238E27FC236}">
                  <a16:creationId xmlns:a16="http://schemas.microsoft.com/office/drawing/2014/main" id="{D568F1E3-9572-4405-9780-3F08CFA9E869}"/>
                </a:ext>
              </a:extLst>
            </p:cNvPr>
            <p:cNvCxnSpPr>
              <a:stCxn id="33" idx="6"/>
              <a:endCxn id="43" idx="1"/>
            </p:cNvCxnSpPr>
            <p:nvPr/>
          </p:nvCxnSpPr>
          <p:spPr>
            <a:xfrm flipV="1">
              <a:off x="4304797" y="3099170"/>
              <a:ext cx="909447" cy="854074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431C68-D0DB-4696-A5B7-51D03052AA4A}"/>
                </a:ext>
              </a:extLst>
            </p:cNvPr>
            <p:cNvGrpSpPr/>
            <p:nvPr/>
          </p:nvGrpSpPr>
          <p:grpSpPr>
            <a:xfrm>
              <a:off x="7601462" y="5756600"/>
              <a:ext cx="3372396" cy="468000"/>
              <a:chOff x="7384854" y="4860784"/>
              <a:chExt cx="3372396" cy="468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4EC737E-2E20-4E93-851E-B80A899832D2}"/>
                  </a:ext>
                </a:extLst>
              </p:cNvPr>
              <p:cNvSpPr/>
              <p:nvPr/>
            </p:nvSpPr>
            <p:spPr>
              <a:xfrm>
                <a:off x="7384854" y="4860784"/>
                <a:ext cx="459684" cy="4680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S1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08B4CD6-FC05-4DD8-BC90-BB140F35E737}"/>
                  </a:ext>
                </a:extLst>
              </p:cNvPr>
              <p:cNvSpPr/>
              <p:nvPr/>
            </p:nvSpPr>
            <p:spPr>
              <a:xfrm>
                <a:off x="8113032" y="4860784"/>
                <a:ext cx="459684" cy="4680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S2</a:t>
                </a: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B55371C-B3FB-4CF2-B0F4-5B19689DD98E}"/>
                  </a:ext>
                </a:extLst>
              </p:cNvPr>
              <p:cNvSpPr/>
              <p:nvPr/>
            </p:nvSpPr>
            <p:spPr>
              <a:xfrm>
                <a:off x="8841210" y="4860784"/>
                <a:ext cx="459684" cy="4680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S3</a:t>
                </a: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598FB500-2990-4ADF-867F-4850CE62ACCA}"/>
                  </a:ext>
                </a:extLst>
              </p:cNvPr>
              <p:cNvSpPr/>
              <p:nvPr/>
            </p:nvSpPr>
            <p:spPr>
              <a:xfrm>
                <a:off x="9569388" y="4860784"/>
                <a:ext cx="459684" cy="4680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S4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7ADE9A8-17CD-4723-BEC4-F42A2498B4DD}"/>
                  </a:ext>
                </a:extLst>
              </p:cNvPr>
              <p:cNvSpPr/>
              <p:nvPr/>
            </p:nvSpPr>
            <p:spPr>
              <a:xfrm>
                <a:off x="10297566" y="4860784"/>
                <a:ext cx="459684" cy="46800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>
                    <a:solidFill>
                      <a:schemeClr val="tx1"/>
                    </a:solidFill>
                  </a:rPr>
                  <a:t>Sn</a:t>
                </a:r>
              </a:p>
            </p:txBody>
          </p:sp>
        </p:grpSp>
        <p:cxnSp>
          <p:nvCxnSpPr>
            <p:cNvPr id="12" name="Elbow Connector 47">
              <a:extLst>
                <a:ext uri="{FF2B5EF4-FFF2-40B4-BE49-F238E27FC236}">
                  <a16:creationId xmlns:a16="http://schemas.microsoft.com/office/drawing/2014/main" id="{1898B25A-7E67-4967-AA80-EAD7443D87D4}"/>
                </a:ext>
              </a:extLst>
            </p:cNvPr>
            <p:cNvCxnSpPr>
              <a:stCxn id="36" idx="4"/>
              <a:endCxn id="44" idx="0"/>
            </p:cNvCxnSpPr>
            <p:nvPr/>
          </p:nvCxnSpPr>
          <p:spPr>
            <a:xfrm rot="5400000" flipH="1" flipV="1">
              <a:off x="6592817" y="3468988"/>
              <a:ext cx="3994099" cy="1517126"/>
            </a:xfrm>
            <a:prstGeom prst="bentConnector5">
              <a:avLst>
                <a:gd name="adj1" fmla="val -5723"/>
                <a:gd name="adj2" fmla="val 21388"/>
                <a:gd name="adj3" fmla="val 105723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49">
              <a:extLst>
                <a:ext uri="{FF2B5EF4-FFF2-40B4-BE49-F238E27FC236}">
                  <a16:creationId xmlns:a16="http://schemas.microsoft.com/office/drawing/2014/main" id="{3927642A-0495-4CE5-AB38-F8F4B3F0BC33}"/>
                </a:ext>
              </a:extLst>
            </p:cNvPr>
            <p:cNvCxnSpPr>
              <a:stCxn id="37" idx="4"/>
              <a:endCxn id="44" idx="0"/>
            </p:cNvCxnSpPr>
            <p:nvPr/>
          </p:nvCxnSpPr>
          <p:spPr>
            <a:xfrm rot="5400000" flipH="1" flipV="1">
              <a:off x="6956906" y="3833077"/>
              <a:ext cx="3994099" cy="788948"/>
            </a:xfrm>
            <a:prstGeom prst="bentConnector5">
              <a:avLst>
                <a:gd name="adj1" fmla="val -5723"/>
                <a:gd name="adj2" fmla="val 268148"/>
                <a:gd name="adj3" fmla="val 105723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53">
              <a:extLst>
                <a:ext uri="{FF2B5EF4-FFF2-40B4-BE49-F238E27FC236}">
                  <a16:creationId xmlns:a16="http://schemas.microsoft.com/office/drawing/2014/main" id="{EFF2E511-1AF4-49E0-9B68-0EB2E67A9155}"/>
                </a:ext>
              </a:extLst>
            </p:cNvPr>
            <p:cNvCxnSpPr>
              <a:stCxn id="38" idx="4"/>
              <a:endCxn id="44" idx="0"/>
            </p:cNvCxnSpPr>
            <p:nvPr/>
          </p:nvCxnSpPr>
          <p:spPr>
            <a:xfrm rot="5400000" flipH="1" flipV="1">
              <a:off x="7320995" y="4197166"/>
              <a:ext cx="3994099" cy="60770"/>
            </a:xfrm>
            <a:prstGeom prst="bentConnector5">
              <a:avLst>
                <a:gd name="adj1" fmla="val -5723"/>
                <a:gd name="adj2" fmla="val 2282985"/>
                <a:gd name="adj3" fmla="val 105723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56">
              <a:extLst>
                <a:ext uri="{FF2B5EF4-FFF2-40B4-BE49-F238E27FC236}">
                  <a16:creationId xmlns:a16="http://schemas.microsoft.com/office/drawing/2014/main" id="{7154988C-47B8-4161-8A99-C3942965EEC1}"/>
                </a:ext>
              </a:extLst>
            </p:cNvPr>
            <p:cNvCxnSpPr/>
            <p:nvPr/>
          </p:nvCxnSpPr>
          <p:spPr>
            <a:xfrm rot="5400000" flipH="1">
              <a:off x="7685084" y="3884611"/>
              <a:ext cx="3994099" cy="667408"/>
            </a:xfrm>
            <a:prstGeom prst="bentConnector5">
              <a:avLst>
                <a:gd name="adj1" fmla="val -5723"/>
                <a:gd name="adj2" fmla="val 298769"/>
                <a:gd name="adj3" fmla="val 105723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59">
              <a:extLst>
                <a:ext uri="{FF2B5EF4-FFF2-40B4-BE49-F238E27FC236}">
                  <a16:creationId xmlns:a16="http://schemas.microsoft.com/office/drawing/2014/main" id="{2C53BB58-3243-444F-A47D-5B2D248FAE4E}"/>
                </a:ext>
              </a:extLst>
            </p:cNvPr>
            <p:cNvCxnSpPr/>
            <p:nvPr/>
          </p:nvCxnSpPr>
          <p:spPr>
            <a:xfrm rot="5400000" flipH="1">
              <a:off x="8049173" y="3538994"/>
              <a:ext cx="3994099" cy="1395586"/>
            </a:xfrm>
            <a:prstGeom prst="bentConnector5">
              <a:avLst>
                <a:gd name="adj1" fmla="val -5723"/>
                <a:gd name="adj2" fmla="val 18896"/>
                <a:gd name="adj3" fmla="val 105723"/>
              </a:avLst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9D3B00-9781-469D-9B93-AEB867133F76}"/>
                </a:ext>
              </a:extLst>
            </p:cNvPr>
            <p:cNvSpPr txBox="1"/>
            <p:nvPr/>
          </p:nvSpPr>
          <p:spPr>
            <a:xfrm>
              <a:off x="8668454" y="6437519"/>
              <a:ext cx="1440000" cy="318924"/>
            </a:xfrm>
            <a:prstGeom prst="rect">
              <a:avLst/>
            </a:prstGeom>
            <a:noFill/>
          </p:spPr>
          <p:txBody>
            <a:bodyPr wrap="square" lIns="35933" tIns="35933" rIns="35933" bIns="35933" rtlCol="0" anchor="ctr" anchorCtr="0">
              <a:spAutoFit/>
            </a:bodyPr>
            <a:lstStyle/>
            <a:p>
              <a:r>
                <a:rPr lang="en-GB" sz="1597" b="1" dirty="0">
                  <a:solidFill>
                    <a:srgbClr val="FF0000"/>
                  </a:solidFill>
                </a:rPr>
                <a:t>Shared Services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E917E6F-4F73-4E63-A3FB-4411FC1A7D07}"/>
                </a:ext>
              </a:extLst>
            </p:cNvPr>
            <p:cNvSpPr/>
            <p:nvPr/>
          </p:nvSpPr>
          <p:spPr>
            <a:xfrm>
              <a:off x="67727" y="3503245"/>
              <a:ext cx="900000" cy="900000"/>
            </a:xfrm>
            <a:prstGeom prst="ellipse">
              <a:avLst/>
            </a:prstGeom>
            <a:solidFill>
              <a:srgbClr val="FF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33" tIns="35933" rIns="35933" bIns="35933" rtlCol="0" anchor="ctr"/>
            <a:lstStyle/>
            <a:p>
              <a:pPr algn="ctr"/>
              <a:r>
                <a:rPr lang="en-GB" sz="1797" b="1" dirty="0"/>
                <a:t>BOT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1255F9A-DE50-4ACB-926F-5428F0DB7A7A}"/>
                </a:ext>
              </a:extLst>
            </p:cNvPr>
            <p:cNvGrpSpPr/>
            <p:nvPr/>
          </p:nvGrpSpPr>
          <p:grpSpPr>
            <a:xfrm>
              <a:off x="1424797" y="1074398"/>
              <a:ext cx="2880000" cy="5757694"/>
              <a:chOff x="780227" y="375390"/>
              <a:chExt cx="2880000" cy="5757694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E5A7098-0E90-46D4-9F3D-80F138022C49}"/>
                  </a:ext>
                </a:extLst>
              </p:cNvPr>
              <p:cNvGrpSpPr/>
              <p:nvPr/>
            </p:nvGrpSpPr>
            <p:grpSpPr>
              <a:xfrm>
                <a:off x="780227" y="821347"/>
                <a:ext cx="2880000" cy="4865779"/>
                <a:chOff x="780227" y="906338"/>
                <a:chExt cx="2880000" cy="4865779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18D2C90-516D-4226-B379-E9812944A6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0227" y="1899227"/>
                  <a:ext cx="2880000" cy="2880000"/>
                </a:xfrm>
                <a:prstGeom prst="ellipse">
                  <a:avLst/>
                </a:prstGeom>
                <a:noFill/>
                <a:ln w="76200">
                  <a:solidFill>
                    <a:srgbClr val="FF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5933" tIns="35933" rIns="35933" bIns="35933" rtlCol="0" anchor="ctr"/>
                <a:lstStyle/>
                <a:p>
                  <a:pPr algn="ctr"/>
                  <a:r>
                    <a:rPr lang="en-GB" sz="1996" b="1" dirty="0">
                      <a:solidFill>
                        <a:schemeClr val="tx1"/>
                      </a:solidFill>
                    </a:rPr>
                    <a:t>Tanzania Instant Payment System</a:t>
                  </a:r>
                </a:p>
                <a:p>
                  <a:pPr algn="ctr"/>
                  <a:endParaRPr lang="en-GB" sz="1996" b="1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GB" sz="1996" b="1" dirty="0">
                      <a:solidFill>
                        <a:schemeClr val="tx1"/>
                      </a:solidFill>
                    </a:rPr>
                    <a:t>TIPS</a:t>
                  </a:r>
                </a:p>
              </p:txBody>
            </p:sp>
            <p:sp>
              <p:nvSpPr>
                <p:cNvPr id="34" name="Rounded Rectangle 63">
                  <a:extLst>
                    <a:ext uri="{FF2B5EF4-FFF2-40B4-BE49-F238E27FC236}">
                      <a16:creationId xmlns:a16="http://schemas.microsoft.com/office/drawing/2014/main" id="{C95D4BAB-D287-493A-9A5D-9E8F03A0930B}"/>
                    </a:ext>
                  </a:extLst>
                </p:cNvPr>
                <p:cNvSpPr/>
                <p:nvPr/>
              </p:nvSpPr>
              <p:spPr>
                <a:xfrm>
                  <a:off x="2292227" y="906338"/>
                  <a:ext cx="1368000" cy="540000"/>
                </a:xfrm>
                <a:prstGeom prst="roundRect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5933" tIns="35933" rIns="35933" bIns="35933" rtlCol="0" anchor="ctr"/>
                <a:lstStyle/>
                <a:p>
                  <a:pPr algn="ctr"/>
                  <a:r>
                    <a:rPr lang="en-GB" sz="1797" b="1" dirty="0"/>
                    <a:t>Government</a:t>
                  </a:r>
                </a:p>
              </p:txBody>
            </p:sp>
            <p:sp>
              <p:nvSpPr>
                <p:cNvPr id="35" name="Rounded Rectangle 65">
                  <a:extLst>
                    <a:ext uri="{FF2B5EF4-FFF2-40B4-BE49-F238E27FC236}">
                      <a16:creationId xmlns:a16="http://schemas.microsoft.com/office/drawing/2014/main" id="{CAB63CDB-01A4-4F81-97FA-BAA2E4DA8544}"/>
                    </a:ext>
                  </a:extLst>
                </p:cNvPr>
                <p:cNvSpPr/>
                <p:nvPr/>
              </p:nvSpPr>
              <p:spPr>
                <a:xfrm>
                  <a:off x="2292227" y="5232117"/>
                  <a:ext cx="1368000" cy="540000"/>
                </a:xfrm>
                <a:prstGeom prst="roundRect">
                  <a:avLst/>
                </a:prstGeom>
                <a:solidFill>
                  <a:srgbClr val="0000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5933" tIns="35933" rIns="35933" bIns="35933" rtlCol="0" anchor="ctr"/>
                <a:lstStyle/>
                <a:p>
                  <a:pPr algn="ctr"/>
                  <a:r>
                    <a:rPr lang="en-GB" sz="1797" b="1" dirty="0"/>
                    <a:t>MNOs</a:t>
                  </a:r>
                </a:p>
              </p:txBody>
            </p:sp>
          </p:grpSp>
          <p:sp>
            <p:nvSpPr>
              <p:cNvPr id="31" name="Rounded Rectangle 66">
                <a:extLst>
                  <a:ext uri="{FF2B5EF4-FFF2-40B4-BE49-F238E27FC236}">
                    <a16:creationId xmlns:a16="http://schemas.microsoft.com/office/drawing/2014/main" id="{D860B5A7-4121-4598-BF17-C02B96363405}"/>
                  </a:ext>
                </a:extLst>
              </p:cNvPr>
              <p:cNvSpPr/>
              <p:nvPr/>
            </p:nvSpPr>
            <p:spPr>
              <a:xfrm>
                <a:off x="780227" y="5593084"/>
                <a:ext cx="1368000" cy="540000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/>
                  <a:t>Banks</a:t>
                </a:r>
              </a:p>
            </p:txBody>
          </p:sp>
          <p:sp>
            <p:nvSpPr>
              <p:cNvPr id="32" name="Rounded Rectangle 67">
                <a:extLst>
                  <a:ext uri="{FF2B5EF4-FFF2-40B4-BE49-F238E27FC236}">
                    <a16:creationId xmlns:a16="http://schemas.microsoft.com/office/drawing/2014/main" id="{F96029EB-1B80-4A5B-94D0-758F95233D52}"/>
                  </a:ext>
                </a:extLst>
              </p:cNvPr>
              <p:cNvSpPr/>
              <p:nvPr/>
            </p:nvSpPr>
            <p:spPr>
              <a:xfrm>
                <a:off x="780227" y="375390"/>
                <a:ext cx="1368000" cy="540000"/>
              </a:xfrm>
              <a:prstGeom prst="roundRect">
                <a:avLst/>
              </a:prstGeom>
              <a:solidFill>
                <a:srgbClr val="0000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5933" tIns="35933" rIns="35933" bIns="35933" rtlCol="0" anchor="ctr"/>
              <a:lstStyle/>
              <a:p>
                <a:pPr algn="ctr"/>
                <a:r>
                  <a:rPr lang="en-GB" sz="1797" b="1" dirty="0"/>
                  <a:t>Merchants</a:t>
                </a:r>
              </a:p>
            </p:txBody>
          </p:sp>
        </p:grpSp>
        <p:cxnSp>
          <p:nvCxnSpPr>
            <p:cNvPr id="20" name="Elbow Connector 83">
              <a:extLst>
                <a:ext uri="{FF2B5EF4-FFF2-40B4-BE49-F238E27FC236}">
                  <a16:creationId xmlns:a16="http://schemas.microsoft.com/office/drawing/2014/main" id="{5CA52D36-C876-4208-BD0C-F916EFA75994}"/>
                </a:ext>
              </a:extLst>
            </p:cNvPr>
            <p:cNvCxnSpPr>
              <a:stCxn id="32" idx="2"/>
              <a:endCxn id="33" idx="1"/>
            </p:cNvCxnSpPr>
            <p:nvPr/>
          </p:nvCxnSpPr>
          <p:spPr>
            <a:xfrm rot="5400000">
              <a:off x="1317374" y="2143587"/>
              <a:ext cx="1320612" cy="262234"/>
            </a:xfrm>
            <a:prstGeom prst="bentConnector3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84">
              <a:extLst>
                <a:ext uri="{FF2B5EF4-FFF2-40B4-BE49-F238E27FC236}">
                  <a16:creationId xmlns:a16="http://schemas.microsoft.com/office/drawing/2014/main" id="{4DCFFAF3-620A-4044-88A0-1DF66CF2415C}"/>
                </a:ext>
              </a:extLst>
            </p:cNvPr>
            <p:cNvCxnSpPr>
              <a:endCxn id="31" idx="0"/>
            </p:cNvCxnSpPr>
            <p:nvPr/>
          </p:nvCxnSpPr>
          <p:spPr>
            <a:xfrm rot="16200000" flipH="1">
              <a:off x="1181270" y="5364565"/>
              <a:ext cx="1513644" cy="341409"/>
            </a:xfrm>
            <a:prstGeom prst="bentConnector3">
              <a:avLst/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87">
              <a:extLst>
                <a:ext uri="{FF2B5EF4-FFF2-40B4-BE49-F238E27FC236}">
                  <a16:creationId xmlns:a16="http://schemas.microsoft.com/office/drawing/2014/main" id="{312327AC-2395-40F0-BCDC-CD1EDE25F6D9}"/>
                </a:ext>
              </a:extLst>
            </p:cNvPr>
            <p:cNvCxnSpPr>
              <a:stCxn id="34" idx="2"/>
              <a:endCxn id="33" idx="7"/>
            </p:cNvCxnSpPr>
            <p:nvPr/>
          </p:nvCxnSpPr>
          <p:spPr>
            <a:xfrm rot="16200000" flipH="1">
              <a:off x="3314587" y="2366565"/>
              <a:ext cx="874655" cy="262234"/>
            </a:xfrm>
            <a:prstGeom prst="bentConnector3">
              <a:avLst>
                <a:gd name="adj1" fmla="val 50000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90">
              <a:extLst>
                <a:ext uri="{FF2B5EF4-FFF2-40B4-BE49-F238E27FC236}">
                  <a16:creationId xmlns:a16="http://schemas.microsoft.com/office/drawing/2014/main" id="{E526A0B4-7799-44C9-8078-437881393D59}"/>
                </a:ext>
              </a:extLst>
            </p:cNvPr>
            <p:cNvCxnSpPr>
              <a:stCxn id="33" idx="5"/>
              <a:endCxn id="35" idx="0"/>
            </p:cNvCxnSpPr>
            <p:nvPr/>
          </p:nvCxnSpPr>
          <p:spPr>
            <a:xfrm rot="5400000">
              <a:off x="3314586" y="5277689"/>
              <a:ext cx="874656" cy="262234"/>
            </a:xfrm>
            <a:prstGeom prst="bentConnector3">
              <a:avLst>
                <a:gd name="adj1" fmla="val 50000"/>
              </a:avLst>
            </a:prstGeom>
            <a:ln w="285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75F829-D958-4D56-A69A-8FE3445542C2}"/>
                </a:ext>
              </a:extLst>
            </p:cNvPr>
            <p:cNvCxnSpPr>
              <a:stCxn id="18" idx="6"/>
              <a:endCxn id="33" idx="2"/>
            </p:cNvCxnSpPr>
            <p:nvPr/>
          </p:nvCxnSpPr>
          <p:spPr>
            <a:xfrm flipV="1">
              <a:off x="967727" y="3953244"/>
              <a:ext cx="457070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2BFBD39-E9E7-4A41-AE71-E64E035B8A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91309" y="2272435"/>
              <a:ext cx="72000" cy="72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5933" tIns="35933" rIns="35933" bIns="35933" rtlCol="0" anchor="ctr"/>
            <a:lstStyle/>
            <a:p>
              <a:pPr algn="ctr"/>
              <a:endParaRPr lang="en-GB" sz="1797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1D442C2-B75F-483D-8C34-7B68A777348A}"/>
                </a:ext>
              </a:extLst>
            </p:cNvPr>
            <p:cNvSpPr txBox="1"/>
            <p:nvPr/>
          </p:nvSpPr>
          <p:spPr>
            <a:xfrm>
              <a:off x="148511" y="143583"/>
              <a:ext cx="8684052" cy="688256"/>
            </a:xfrm>
            <a:prstGeom prst="rect">
              <a:avLst/>
            </a:prstGeom>
            <a:noFill/>
          </p:spPr>
          <p:txBody>
            <a:bodyPr wrap="square" lIns="35933" tIns="35933" rIns="35933" bIns="35933" rtlCol="0" anchor="ctr" anchorCtr="0">
              <a:spAutoFit/>
            </a:bodyPr>
            <a:lstStyle/>
            <a:p>
              <a:pPr algn="ctr"/>
              <a:r>
                <a:rPr lang="en-GB" sz="3992" b="1" dirty="0"/>
                <a:t>DGTOF MULTI TENANT SOLUTION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2C6BD2-BCEA-4B34-897B-0C37B8429D49}"/>
                </a:ext>
              </a:extLst>
            </p:cNvPr>
            <p:cNvSpPr txBox="1"/>
            <p:nvPr/>
          </p:nvSpPr>
          <p:spPr>
            <a:xfrm>
              <a:off x="8334618" y="3429000"/>
              <a:ext cx="790575" cy="382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7" b="1" dirty="0"/>
                <a:t>Tier 2</a:t>
              </a:r>
              <a:endParaRPr lang="en-TZ" sz="1797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F75F63-565D-4AAE-948F-C4EA717583EE}"/>
                </a:ext>
              </a:extLst>
            </p:cNvPr>
            <p:cNvSpPr txBox="1"/>
            <p:nvPr/>
          </p:nvSpPr>
          <p:spPr>
            <a:xfrm>
              <a:off x="8318027" y="2294387"/>
              <a:ext cx="790575" cy="382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7" b="1" dirty="0"/>
                <a:t>Tier 3</a:t>
              </a:r>
              <a:endParaRPr lang="en-TZ" sz="1797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444806-0249-489E-956F-572923F22D42}"/>
                </a:ext>
              </a:extLst>
            </p:cNvPr>
            <p:cNvSpPr txBox="1"/>
            <p:nvPr/>
          </p:nvSpPr>
          <p:spPr>
            <a:xfrm>
              <a:off x="8318026" y="4603596"/>
              <a:ext cx="790575" cy="382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7" b="1" dirty="0"/>
                <a:t>Tier 4</a:t>
              </a:r>
              <a:endParaRPr lang="en-TZ" sz="1797" b="1" dirty="0"/>
            </a:p>
          </p:txBody>
        </p:sp>
      </p:grp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089" y="602516"/>
            <a:ext cx="1692841" cy="124240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19" y="792817"/>
            <a:ext cx="1979689" cy="72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64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176969"/>
            <a:ext cx="8235950" cy="211051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Supporting evidence based advocacy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2E888D-22E4-444E-AFE9-AB2C86FF064F}"/>
              </a:ext>
            </a:extLst>
          </p:cNvPr>
          <p:cNvSpPr/>
          <p:nvPr/>
        </p:nvSpPr>
        <p:spPr>
          <a:xfrm>
            <a:off x="6340245" y="4544575"/>
            <a:ext cx="5733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The industry position paper 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262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3D996-8AFD-EF4E-875C-A9AF7BBF2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Why the industry position paper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087DF2-199C-E94A-83A2-FDC8F000018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3829844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356D-E517-3A41-9E3B-FCCF7BE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45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735680"/>
            <a:ext cx="8235950" cy="99309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Challenges faced by MFIs  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323290-D310-3342-801B-0B06B85F23DD}"/>
              </a:ext>
            </a:extLst>
          </p:cNvPr>
          <p:cNvSpPr/>
          <p:nvPr/>
        </p:nvSpPr>
        <p:spPr>
          <a:xfrm>
            <a:off x="5830570" y="3870593"/>
            <a:ext cx="613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Institutional capacity, regulatory and technology limitations  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34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32B80-236C-0843-9B31-40144BB56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Weak institutional position  to drive digitization agenda </a:t>
            </a:r>
          </a:p>
          <a:p>
            <a:endParaRPr lang="en-T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32F1E-5E10-A748-9C87-F3BA035A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68F69BF2-FF7B-3B42-B795-815989C42E6D}"/>
              </a:ext>
            </a:extLst>
          </p:cNvPr>
          <p:cNvSpPr txBox="1">
            <a:spLocks noGrp="1" noChangeArrowheads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615949" y="1365250"/>
            <a:ext cx="41148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36000" tIns="36000" rIns="36000" bIns="36000" anchor="ctr" anchorCtr="1">
            <a:normAutofit/>
          </a:bodyPr>
          <a:lstStyle/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Governance structure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B2ADDCB2-66FA-D04B-BA33-84F95C0ECD7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949" y="3768395"/>
            <a:ext cx="41148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Portfolio quality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DFFE3901-D641-F243-9AEC-0328B02CE40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02350" y="1365250"/>
            <a:ext cx="41148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kern="0" dirty="0">
                <a:solidFill>
                  <a:schemeClr val="bg1"/>
                </a:solidFill>
                <a:latin typeface="Museo Sans 500" panose="02000000000000000000" pitchFamily="2" charset="77"/>
              </a:rPr>
              <a:t>Staff turnover, skills &amp; integrity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8788CE5D-AA70-C942-9763-0E598C5F7F9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16583" y="3768396"/>
            <a:ext cx="4114802" cy="1828799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Funding costs </a:t>
            </a:r>
          </a:p>
        </p:txBody>
      </p:sp>
    </p:spTree>
    <p:extLst>
      <p:ext uri="{BB962C8B-B14F-4D97-AF65-F5344CB8AC3E}">
        <p14:creationId xmlns:p14="http://schemas.microsoft.com/office/powerpoint/2010/main" val="3346481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A9533-547B-A343-9995-B47D7024F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Regulatory limitations are impeding the growth of MFIs </a:t>
            </a:r>
          </a:p>
          <a:p>
            <a:endParaRPr lang="en-T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80E7-E69E-A649-A4A9-460A668E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95513BE1-0ECC-B644-A50C-E3B137010177}"/>
              </a:ext>
            </a:extLst>
          </p:cNvPr>
          <p:cNvSpPr txBox="1">
            <a:spLocks noGrp="1" noChangeArrowheads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615949" y="1365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36000" tIns="36000" rIns="36000" bIns="36000" anchor="ctr" anchorCtr="1">
            <a:normAutofit/>
          </a:bodyPr>
          <a:lstStyle/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Interest rate cap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09C7F9E8-1F39-A342-8E63-7C2ABCE2430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949" y="4032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Compliance cost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CD3F91B0-9C2C-5944-B160-D3F53F813B5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68272" y="1365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MFIs are not a part of payment system 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883D1F21-F02E-E14D-809D-93686821781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99377" y="4032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Innovation approval processes </a:t>
            </a:r>
          </a:p>
        </p:txBody>
      </p:sp>
    </p:spTree>
    <p:extLst>
      <p:ext uri="{BB962C8B-B14F-4D97-AF65-F5344CB8AC3E}">
        <p14:creationId xmlns:p14="http://schemas.microsoft.com/office/powerpoint/2010/main" val="427510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17DFC-983A-CB41-9C4A-044CB154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Museo Sans 500" panose="02000000000000000000" pitchFamily="2" charset="77"/>
              </a:rPr>
              <a:t>Technology constraints further limit their growth</a:t>
            </a:r>
          </a:p>
          <a:p>
            <a:endParaRPr lang="en-T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31BA-2916-EB4D-BA37-D8E97E47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C985B77E-CEBC-684A-85B3-F8C8C1C5B9E5}"/>
              </a:ext>
            </a:extLst>
          </p:cNvPr>
          <p:cNvSpPr txBox="1">
            <a:spLocks noGrp="1" noChangeArrowheads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615949" y="1365250"/>
            <a:ext cx="4267202" cy="20574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36000" tIns="36000" rIns="36000" bIns="36000" anchor="ctr" anchorCtr="1">
            <a:normAutofit/>
          </a:bodyPr>
          <a:lstStyle/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Lack of or rudimentary  IT systems 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21E437EA-EAD5-2845-A47D-52F19CB207A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16550" y="1365250"/>
            <a:ext cx="4267202" cy="20574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Low digital literacy </a:t>
            </a:r>
          </a:p>
        </p:txBody>
      </p:sp>
    </p:spTree>
    <p:extLst>
      <p:ext uri="{BB962C8B-B14F-4D97-AF65-F5344CB8AC3E}">
        <p14:creationId xmlns:p14="http://schemas.microsoft.com/office/powerpoint/2010/main" val="254230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33023-150D-9549-903A-5A4AB4EB7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Museo Sans 500" panose="02000000000000000000" pitchFamily="2" charset="77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1CCC7-5FDF-0847-BEDB-64DDC97EB052}"/>
              </a:ext>
            </a:extLst>
          </p:cNvPr>
          <p:cNvSpPr txBox="1"/>
          <p:nvPr/>
        </p:nvSpPr>
        <p:spPr>
          <a:xfrm>
            <a:off x="889970" y="1130787"/>
            <a:ext cx="10241580" cy="333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Introduction to UNCDF &amp; our work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Project achievements &amp; learnings 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Panel discussion: System integrator perspective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Presenting the industry position paper 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64781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735680"/>
            <a:ext cx="8235950" cy="99309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MFIs digital transformation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323290-D310-3342-801B-0B06B85F23DD}"/>
              </a:ext>
            </a:extLst>
          </p:cNvPr>
          <p:cNvSpPr/>
          <p:nvPr/>
        </p:nvSpPr>
        <p:spPr>
          <a:xfrm>
            <a:off x="5830570" y="3870593"/>
            <a:ext cx="6139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A roadmap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2862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33023-150D-9549-903A-5A4AB4EB7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57" y="222250"/>
            <a:ext cx="10160692" cy="838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Digital transformation is essential for MFIs to remain competitive and better serve their clients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A1C54E-16FF-E04F-97D5-21E553085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460754"/>
              </p:ext>
            </p:extLst>
          </p:nvPr>
        </p:nvGraphicFramePr>
        <p:xfrm>
          <a:off x="223023" y="1460008"/>
          <a:ext cx="11848070" cy="521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2E38E79-F58F-9B4C-B70D-191C3A177A22}"/>
              </a:ext>
            </a:extLst>
          </p:cNvPr>
          <p:cNvSpPr/>
          <p:nvPr/>
        </p:nvSpPr>
        <p:spPr>
          <a:xfrm>
            <a:off x="5187950" y="3346450"/>
            <a:ext cx="1905000" cy="1523999"/>
          </a:xfrm>
          <a:prstGeom prst="ellipse">
            <a:avLst/>
          </a:prstGeom>
          <a:solidFill>
            <a:srgbClr val="23BCE1"/>
          </a:solidFill>
          <a:ln>
            <a:solidFill>
              <a:srgbClr val="23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377">
              <a:buClr>
                <a:srgbClr val="000000"/>
              </a:buClr>
              <a:defRPr/>
            </a:pPr>
            <a:r>
              <a:rPr lang="en-US" sz="1200" b="1" i="1" kern="0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Pillars for MFIs digital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0C75-079A-BA44-8185-7568E9E27F0C}"/>
              </a:ext>
            </a:extLst>
          </p:cNvPr>
          <p:cNvSpPr txBox="1"/>
          <p:nvPr/>
        </p:nvSpPr>
        <p:spPr>
          <a:xfrm>
            <a:off x="8656086" y="5060396"/>
            <a:ext cx="3219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Leverage technology to digitize traditional distribution channels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4445D-B1BD-F847-8B88-750D77ECA4A9}"/>
              </a:ext>
            </a:extLst>
          </p:cNvPr>
          <p:cNvSpPr txBox="1"/>
          <p:nvPr/>
        </p:nvSpPr>
        <p:spPr>
          <a:xfrm>
            <a:off x="8630718" y="2424526"/>
            <a:ext cx="324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latin typeface="Century Gothic" panose="020B0502020202020204" pitchFamily="34" charset="0"/>
                <a:cs typeface="Lato Light" panose="020F0502020204030203" pitchFamily="34" charset="0"/>
              </a:rPr>
              <a:t>Digitization for fostering innovation across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E6D68-06E0-3544-98D8-9597764B4B65}"/>
              </a:ext>
            </a:extLst>
          </p:cNvPr>
          <p:cNvSpPr txBox="1"/>
          <p:nvPr/>
        </p:nvSpPr>
        <p:spPr>
          <a:xfrm>
            <a:off x="615950" y="5015960"/>
            <a:ext cx="3219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Technology can increase connectivity with customers and employees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CEF39-C428-944D-996A-A86F4E3A4A65}"/>
              </a:ext>
            </a:extLst>
          </p:cNvPr>
          <p:cNvSpPr txBox="1"/>
          <p:nvPr/>
        </p:nvSpPr>
        <p:spPr>
          <a:xfrm>
            <a:off x="615950" y="2352261"/>
            <a:ext cx="339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Museo Sans 100" panose="02000000000000000000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Digitizing a number of repetitive and low-risk processes </a:t>
            </a:r>
          </a:p>
        </p:txBody>
      </p:sp>
    </p:spTree>
    <p:extLst>
      <p:ext uri="{BB962C8B-B14F-4D97-AF65-F5344CB8AC3E}">
        <p14:creationId xmlns:p14="http://schemas.microsoft.com/office/powerpoint/2010/main" val="3247567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A08FBE-1901-B340-A1CF-1C034514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Recommendations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098599-704B-094C-A748-48F90C03646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10903289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FDF2-2C89-7645-A699-155682C9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45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968750" y="2965450"/>
            <a:ext cx="45720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kern="0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47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10BB5-EC6A-7342-8ED7-FC25E9183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50" y="222250"/>
            <a:ext cx="10806461" cy="8382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	</a:t>
            </a:r>
            <a:r>
              <a:rPr lang="en-US" b="0" dirty="0">
                <a:latin typeface="Museo Sans 500" panose="02000000000000000000" pitchFamily="2" charset="77"/>
              </a:rPr>
              <a:t>UNCDF</a:t>
            </a:r>
          </a:p>
          <a:p>
            <a:r>
              <a:rPr lang="en-US" b="0" dirty="0">
                <a:latin typeface="Museo Sans 500" panose="02000000000000000000" pitchFamily="2" charset="77"/>
              </a:rPr>
              <a:t>Inclusive Digital Economies:   Market Development Approach</a:t>
            </a:r>
            <a:endParaRPr lang="en-US" dirty="0">
              <a:latin typeface="Museo Sans 500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722D-8981-487D-B410-7BCC13BC57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901" y="3401157"/>
            <a:ext cx="10349264" cy="3060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78B82-4843-4D6C-8B0F-634F9D8C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74" y="1230084"/>
            <a:ext cx="7440911" cy="21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2DD2C9-AF2A-4076-A4B3-4C420F178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92" y="41421"/>
            <a:ext cx="11148011" cy="838200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  <a:defRPr/>
            </a:pPr>
            <a:r>
              <a:rPr lang="en-CA" sz="3000" spc="-85" dirty="0">
                <a:latin typeface="Museo Sans 500"/>
                <a:sym typeface="Lato Black"/>
              </a:rPr>
              <a:t>UNCDF Workstreams: Building Blocks for a Digital Economy</a:t>
            </a:r>
            <a:endParaRPr lang="en-US" sz="3200" spc="-85" dirty="0">
              <a:latin typeface="Museo Sans 500" panose="02000000000000000000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FB61A4-67F5-F24E-B4A1-60F143C0E2C7}"/>
              </a:ext>
            </a:extLst>
          </p:cNvPr>
          <p:cNvSpPr/>
          <p:nvPr/>
        </p:nvSpPr>
        <p:spPr>
          <a:xfrm>
            <a:off x="675136" y="1475189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building, table, drawing&#10;&#10;Description automatically generated">
            <a:extLst>
              <a:ext uri="{FF2B5EF4-FFF2-40B4-BE49-F238E27FC236}">
                <a16:creationId xmlns:a16="http://schemas.microsoft.com/office/drawing/2014/main" id="{28EB13F9-EF87-ED40-994E-9F3397BC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93" y="2357303"/>
            <a:ext cx="1377247" cy="973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F5F0BE-189C-8444-B236-F9B4BF932249}"/>
              </a:ext>
            </a:extLst>
          </p:cNvPr>
          <p:cNvSpPr/>
          <p:nvPr/>
        </p:nvSpPr>
        <p:spPr>
          <a:xfrm>
            <a:off x="2104264" y="2461378"/>
            <a:ext cx="3403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37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Working with governments to develop policies that support and provide an enabling environment for digital payments and services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6AE71-2939-2141-B810-5D5F59ED2796}"/>
              </a:ext>
            </a:extLst>
          </p:cNvPr>
          <p:cNvSpPr/>
          <p:nvPr/>
        </p:nvSpPr>
        <p:spPr>
          <a:xfrm>
            <a:off x="742993" y="1670899"/>
            <a:ext cx="4926624" cy="42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9849">
              <a:lnSpc>
                <a:spcPts val="249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Policy &amp; Regulation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E074BFD-0E38-E349-8F96-069F1442D5C2}"/>
              </a:ext>
            </a:extLst>
          </p:cNvPr>
          <p:cNvSpPr/>
          <p:nvPr/>
        </p:nvSpPr>
        <p:spPr>
          <a:xfrm>
            <a:off x="6625026" y="1466444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5C4CD-6565-BA40-8D06-0DDDA92E3BE2}"/>
              </a:ext>
            </a:extLst>
          </p:cNvPr>
          <p:cNvSpPr/>
          <p:nvPr/>
        </p:nvSpPr>
        <p:spPr>
          <a:xfrm>
            <a:off x="6981074" y="1741905"/>
            <a:ext cx="4548490" cy="74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9849">
              <a:lnSpc>
                <a:spcPts val="2495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Open Digital Payment Ecosystem</a:t>
            </a:r>
            <a:endParaRPr lang="en-US" sz="2795" b="1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6E36A-ECCE-D346-B99D-7F145DE2CC5D}"/>
              </a:ext>
            </a:extLst>
          </p:cNvPr>
          <p:cNvSpPr/>
          <p:nvPr/>
        </p:nvSpPr>
        <p:spPr>
          <a:xfrm>
            <a:off x="7854950" y="2511420"/>
            <a:ext cx="3406366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96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Understanding the importance of digital payments as the basis for sustainable, economically impactful digital service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  <a:p>
            <a:pPr marL="285207" indent="-285207">
              <a:lnSpc>
                <a:spcPts val="1896"/>
              </a:lnSpc>
              <a:buFont typeface="Wingdings" pitchFamily="2" charset="2"/>
              <a:buChar char="§"/>
            </a:pPr>
            <a:endParaRPr lang="en-US" sz="1797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ADA815-847D-BC41-8153-265A4FC1EA33}"/>
              </a:ext>
            </a:extLst>
          </p:cNvPr>
          <p:cNvSpPr/>
          <p:nvPr/>
        </p:nvSpPr>
        <p:spPr>
          <a:xfrm>
            <a:off x="700947" y="4213308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D5C51CD-8610-284D-AFA1-2FD65894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1" y="5139145"/>
            <a:ext cx="1541111" cy="1089028"/>
          </a:xfrm>
          <a:prstGeom prst="rect">
            <a:avLst/>
          </a:prstGeom>
        </p:spPr>
      </p:pic>
      <p:pic>
        <p:nvPicPr>
          <p:cNvPr id="20" name="Picture 19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9215A45D-0821-6B43-8987-49AC8B0CB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299" y="2209651"/>
            <a:ext cx="1586194" cy="112088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709CE62-A22E-F84D-B8E4-A67FC5DFADE4}"/>
              </a:ext>
            </a:extLst>
          </p:cNvPr>
          <p:cNvSpPr/>
          <p:nvPr/>
        </p:nvSpPr>
        <p:spPr>
          <a:xfrm>
            <a:off x="6625026" y="4213308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0D28-ACEF-8041-9D70-67276DBC2D3D}"/>
              </a:ext>
            </a:extLst>
          </p:cNvPr>
          <p:cNvSpPr/>
          <p:nvPr/>
        </p:nvSpPr>
        <p:spPr>
          <a:xfrm>
            <a:off x="7854950" y="5170120"/>
            <a:ext cx="3674613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96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Supporting entrepreneurs and MSMEs to build inclusive digital services that improve local livelihoods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CFA7FD-55DA-B34A-88A6-BBA7CA9E07F7}"/>
              </a:ext>
            </a:extLst>
          </p:cNvPr>
          <p:cNvSpPr/>
          <p:nvPr/>
        </p:nvSpPr>
        <p:spPr>
          <a:xfrm>
            <a:off x="7169150" y="4536967"/>
            <a:ext cx="3886200" cy="40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Inclusive </a:t>
            </a:r>
            <a:r>
              <a:rPr lang="en-US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351A74-6CD2-F94D-8DB5-956BE3FD0176}"/>
              </a:ext>
            </a:extLst>
          </p:cNvPr>
          <p:cNvSpPr/>
          <p:nvPr/>
        </p:nvSpPr>
        <p:spPr>
          <a:xfrm>
            <a:off x="1022770" y="4536967"/>
            <a:ext cx="4405332" cy="40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96"/>
              </a:lnSpc>
            </a:pPr>
            <a:r>
              <a:rPr lang="en-CA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Skills</a:t>
            </a:r>
            <a:endParaRPr lang="en-US" sz="2795" b="1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9FDDF-FEA8-E842-86AA-4BA90887A6EE}"/>
              </a:ext>
            </a:extLst>
          </p:cNvPr>
          <p:cNvSpPr/>
          <p:nvPr/>
        </p:nvSpPr>
        <p:spPr>
          <a:xfrm>
            <a:off x="1911349" y="5264197"/>
            <a:ext cx="359635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96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Helping users acquire the necessary skills (digital and financial) to adopt new digital services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4515FE1-9A5A-F847-9AC3-C70F89D43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813" y="5132558"/>
            <a:ext cx="1531892" cy="1082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B90451-B68C-2C46-A7A4-6DEAEB16676B}"/>
              </a:ext>
            </a:extLst>
          </p:cNvPr>
          <p:cNvSpPr txBox="1"/>
          <p:nvPr/>
        </p:nvSpPr>
        <p:spPr>
          <a:xfrm>
            <a:off x="9773587" y="62958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986897" y="2400209"/>
            <a:ext cx="457200" cy="501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8994120" y="3843585"/>
            <a:ext cx="457200" cy="333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5986897" y="5132558"/>
            <a:ext cx="414517" cy="5206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3003516" y="3843585"/>
            <a:ext cx="457200" cy="3334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353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734814"/>
            <a:ext cx="8235950" cy="99482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Project achievements, learnings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407A45-3AD8-FA4C-B4E5-A99922634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Why the project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5F5867-08F1-6341-B28B-9FCFAB3193C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0148876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9F5A6-B1DE-4742-B108-97484D7A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33023-150D-9549-903A-5A4AB4EB7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57" y="222250"/>
            <a:ext cx="10160692" cy="838200"/>
          </a:xfrm>
        </p:spPr>
        <p:txBody>
          <a:bodyPr>
            <a:normAutofit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Project results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10EC4C-C8A6-3448-B7BA-D358FA4099A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73188353"/>
              </p:ext>
            </p:extLst>
          </p:nvPr>
        </p:nvGraphicFramePr>
        <p:xfrm>
          <a:off x="630183" y="1329997"/>
          <a:ext cx="7848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2E7ED0-86A4-8041-9E84-9AC58F9A7F59}"/>
              </a:ext>
            </a:extLst>
          </p:cNvPr>
          <p:cNvSpPr/>
          <p:nvPr/>
        </p:nvSpPr>
        <p:spPr>
          <a:xfrm>
            <a:off x="8769350" y="1974850"/>
            <a:ext cx="2590800" cy="4267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Trainings on digital payments: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Museo Sans 500" panose="02000000000000000000" pitchFamily="2" charset="77"/>
              </a:rPr>
              <a:t>Open source, real-time payment systems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Museo Sans 500" panose="02000000000000000000" pitchFamily="2" charset="77"/>
              </a:rPr>
              <a:t>B</a:t>
            </a:r>
            <a:r>
              <a:rPr lang="en-TZ" dirty="0">
                <a:latin typeface="Museo Sans 500" panose="02000000000000000000" pitchFamily="2" charset="77"/>
              </a:rPr>
              <a:t>usiness models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Use cases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Policy &amp; advocacy</a:t>
            </a:r>
          </a:p>
          <a:p>
            <a:pPr algn="ctr"/>
            <a:endParaRPr lang="en-TZ" dirty="0"/>
          </a:p>
          <a:p>
            <a:pPr algn="ctr"/>
            <a:endParaRPr lang="en-T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5556D-AD4A-2E4F-8EEE-2E01C4A51AF8}"/>
              </a:ext>
            </a:extLst>
          </p:cNvPr>
          <p:cNvSpPr txBox="1"/>
          <p:nvPr/>
        </p:nvSpPr>
        <p:spPr>
          <a:xfrm>
            <a:off x="8769350" y="1453118"/>
            <a:ext cx="259080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TZ">
                <a:solidFill>
                  <a:schemeClr val="bg1"/>
                </a:solidFill>
                <a:latin typeface="Museo Sans 500" panose="02000000000000000000" pitchFamily="2" charset="77"/>
              </a:rPr>
              <a:t>Other support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6AC46-E58F-4049-9A3D-2A43DDC6103C}"/>
              </a:ext>
            </a:extLst>
          </p:cNvPr>
          <p:cNvSpPr/>
          <p:nvPr/>
        </p:nvSpPr>
        <p:spPr>
          <a:xfrm>
            <a:off x="630183" y="6242050"/>
            <a:ext cx="1752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Training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44445-2C87-CE4F-9C9A-4B73E51862B4}"/>
              </a:ext>
            </a:extLst>
          </p:cNvPr>
          <p:cNvSpPr/>
          <p:nvPr/>
        </p:nvSpPr>
        <p:spPr>
          <a:xfrm>
            <a:off x="2397016" y="6235700"/>
            <a:ext cx="1752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Use of local capacity builders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D659C-CC01-364C-B5ED-442466462AF8}"/>
              </a:ext>
            </a:extLst>
          </p:cNvPr>
          <p:cNvSpPr/>
          <p:nvPr/>
        </p:nvSpPr>
        <p:spPr>
          <a:xfrm>
            <a:off x="4163848" y="6235700"/>
            <a:ext cx="34625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Institutional strengthening of apex orgs &amp; Evidence based advocacy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146C2-A31B-9F4B-9343-98C220594104}"/>
              </a:ext>
            </a:extLst>
          </p:cNvPr>
          <p:cNvSpPr/>
          <p:nvPr/>
        </p:nvSpPr>
        <p:spPr>
          <a:xfrm>
            <a:off x="7640581" y="6242050"/>
            <a:ext cx="36195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Creation of a sandbox/lab environment to fast-track learning</a:t>
            </a:r>
          </a:p>
        </p:txBody>
      </p:sp>
    </p:spTree>
    <p:extLst>
      <p:ext uri="{BB962C8B-B14F-4D97-AF65-F5344CB8AC3E}">
        <p14:creationId xmlns:p14="http://schemas.microsoft.com/office/powerpoint/2010/main" val="348717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CB87E7-CC9A-BD49-A61E-C7735E83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Project learnings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8D3EE6-622B-A443-A2AF-7AE58A14016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62740101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53F21-2254-334C-B3C6-FAB4257E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A7BFBF-9D28-3B4B-913C-B59BF588B04D}"/>
              </a:ext>
            </a:extLst>
          </p:cNvPr>
          <p:cNvSpPr/>
          <p:nvPr/>
        </p:nvSpPr>
        <p:spPr>
          <a:xfrm>
            <a:off x="2520950" y="1060450"/>
            <a:ext cx="1600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TECHNICAL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D4C59C-4FA5-8245-A9F1-38ACE930E159}"/>
              </a:ext>
            </a:extLst>
          </p:cNvPr>
          <p:cNvSpPr/>
          <p:nvPr/>
        </p:nvSpPr>
        <p:spPr>
          <a:xfrm>
            <a:off x="6254750" y="1060450"/>
            <a:ext cx="1447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BUSINESS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A12D64-4712-0E4E-9376-A08B32777FC3}"/>
              </a:ext>
            </a:extLst>
          </p:cNvPr>
          <p:cNvSpPr/>
          <p:nvPr/>
        </p:nvSpPr>
        <p:spPr>
          <a:xfrm>
            <a:off x="10064750" y="1079038"/>
            <a:ext cx="130016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BUSINESS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559D676E-B6F4-C545-AB4A-C22BB2EB545C}"/>
              </a:ext>
            </a:extLst>
          </p:cNvPr>
          <p:cNvSpPr/>
          <p:nvPr/>
        </p:nvSpPr>
        <p:spPr>
          <a:xfrm>
            <a:off x="8083550" y="5473426"/>
            <a:ext cx="3505200" cy="105358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sz="1200" dirty="0"/>
              <a:t>Digitization makes both business &amp; compliance sense (MFI Act 2018) </a:t>
            </a:r>
          </a:p>
        </p:txBody>
      </p:sp>
    </p:spTree>
    <p:extLst>
      <p:ext uri="{BB962C8B-B14F-4D97-AF65-F5344CB8AC3E}">
        <p14:creationId xmlns:p14="http://schemas.microsoft.com/office/powerpoint/2010/main" val="427610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CCC6F-8FC7-0345-ABA2-62174807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Challenges encountered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3BD5406-F75A-974E-8A79-A97CAC50EEE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28229591"/>
              </p:ext>
            </p:extLst>
          </p:nvPr>
        </p:nvGraphicFramePr>
        <p:xfrm>
          <a:off x="615950" y="1365250"/>
          <a:ext cx="487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87419-27A2-634F-9864-A450E4D9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E741353-049A-2749-B074-8E81F2CD0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479994"/>
              </p:ext>
            </p:extLst>
          </p:nvPr>
        </p:nvGraphicFramePr>
        <p:xfrm>
          <a:off x="6153524" y="1435100"/>
          <a:ext cx="487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444B96-E268-AD4B-9C10-88EF4DD56956}"/>
              </a:ext>
            </a:extLst>
          </p:cNvPr>
          <p:cNvSpPr/>
          <p:nvPr/>
        </p:nvSpPr>
        <p:spPr>
          <a:xfrm>
            <a:off x="1606550" y="1433979"/>
            <a:ext cx="2362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Project related challenges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F25C20-0561-FF48-BA22-94EFAA9D561D}"/>
              </a:ext>
            </a:extLst>
          </p:cNvPr>
          <p:cNvSpPr/>
          <p:nvPr/>
        </p:nvSpPr>
        <p:spPr>
          <a:xfrm>
            <a:off x="7092950" y="1337087"/>
            <a:ext cx="2590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Important issues to note </a:t>
            </a:r>
          </a:p>
        </p:txBody>
      </p:sp>
    </p:spTree>
    <p:extLst>
      <p:ext uri="{BB962C8B-B14F-4D97-AF65-F5344CB8AC3E}">
        <p14:creationId xmlns:p14="http://schemas.microsoft.com/office/powerpoint/2010/main" val="22590092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A515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BF9FB8CCC34FBE8AD4F42036DBFE" ma:contentTypeVersion="13" ma:contentTypeDescription="Create a new document." ma:contentTypeScope="" ma:versionID="4d086b6805ba4681ee96b1d945c7071f">
  <xsd:schema xmlns:xsd="http://www.w3.org/2001/XMLSchema" xmlns:xs="http://www.w3.org/2001/XMLSchema" xmlns:p="http://schemas.microsoft.com/office/2006/metadata/properties" xmlns:ns2="cbeaf6cb-3891-4d85-892b-81fd4971d3f5" xmlns:ns3="1e35d478-40be-4ebc-a01a-b8fbc2de31e2" targetNamespace="http://schemas.microsoft.com/office/2006/metadata/properties" ma:root="true" ma:fieldsID="5e29b4f284a665d6dcac8b1f2d822c6a" ns2:_="" ns3:_="">
    <xsd:import namespace="cbeaf6cb-3891-4d85-892b-81fd4971d3f5"/>
    <xsd:import namespace="1e35d478-40be-4ebc-a01a-b8fbc2de31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af6cb-3891-4d85-892b-81fd4971d3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5d478-40be-4ebc-a01a-b8fbc2de31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3CFC85-F025-4A72-A49A-F4B16C2FD9D6}">
  <ds:schemaRefs>
    <ds:schemaRef ds:uri="1e35d478-40be-4ebc-a01a-b8fbc2de31e2"/>
    <ds:schemaRef ds:uri="cbeaf6cb-3891-4d85-892b-81fd4971d3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FA1E02-E047-498D-A781-BAE55D268104}">
  <ds:schemaRefs>
    <ds:schemaRef ds:uri="http://purl.org/dc/dcmitype/"/>
    <ds:schemaRef ds:uri="1e35d478-40be-4ebc-a01a-b8fbc2de31e2"/>
    <ds:schemaRef ds:uri="cbeaf6cb-3891-4d85-892b-81fd4971d3f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E47BA7-304C-49A0-8826-4A4EC6343A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{37702375-74CF-1D46-A98E-69FF961285F1}tf10001057</Template>
  <TotalTime>38439</TotalTime>
  <Words>933</Words>
  <Application>Microsoft Macintosh PowerPoint</Application>
  <PresentationFormat>Custom</PresentationFormat>
  <Paragraphs>200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Century Gothic</vt:lpstr>
      <vt:lpstr>Museo Sans 100</vt:lpstr>
      <vt:lpstr>Museo Sans 500</vt:lpstr>
      <vt:lpstr>Wingdings</vt:lpstr>
      <vt:lpstr>Office Theme</vt:lpstr>
      <vt:lpstr>Capacity building experience on open-source real time payment systems in Tanzania </vt:lpstr>
      <vt:lpstr>PowerPoint Presentation</vt:lpstr>
      <vt:lpstr>PowerPoint Presentation</vt:lpstr>
      <vt:lpstr>PowerPoint Presentation</vt:lpstr>
      <vt:lpstr>Project achievements, learnings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Supporting evidence based advocacy</vt:lpstr>
      <vt:lpstr>PowerPoint Presentation</vt:lpstr>
      <vt:lpstr>Challenges faced by MFIs  </vt:lpstr>
      <vt:lpstr>PowerPoint Presentation</vt:lpstr>
      <vt:lpstr>PowerPoint Presentation</vt:lpstr>
      <vt:lpstr>PowerPoint Presentation</vt:lpstr>
      <vt:lpstr>MFIs digital transformation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ivana.damjanov</dc:creator>
  <cp:lastModifiedBy>Paul Damocha</cp:lastModifiedBy>
  <cp:revision>687</cp:revision>
  <dcterms:created xsi:type="dcterms:W3CDTF">2019-03-07T17:40:00Z</dcterms:created>
  <dcterms:modified xsi:type="dcterms:W3CDTF">2022-04-25T06:31:10Z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2019-03-07T00:00:00Z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2019-03-07T00:00:00Z</vt:filetime>
  </property>
  <property fmtid="{D5CDD505-2E9C-101B-9397-08002B2CF9AE}" pid="5" name="ContentTypeId">
    <vt:lpwstr>0x010100AB58BF9FB8CCC34FBE8AD4F42036DBFE</vt:lpwstr>
  </property>
</Properties>
</file>